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1"/>
  </p:notesMasterIdLst>
  <p:sldIdLst>
    <p:sldId id="763" r:id="rId2"/>
    <p:sldId id="737" r:id="rId3"/>
    <p:sldId id="739" r:id="rId4"/>
    <p:sldId id="740" r:id="rId5"/>
    <p:sldId id="741" r:id="rId6"/>
    <p:sldId id="749" r:id="rId7"/>
    <p:sldId id="750" r:id="rId8"/>
    <p:sldId id="752" r:id="rId9"/>
    <p:sldId id="753" r:id="rId10"/>
    <p:sldId id="754" r:id="rId11"/>
    <p:sldId id="756" r:id="rId12"/>
    <p:sldId id="751" r:id="rId13"/>
    <p:sldId id="758" r:id="rId14"/>
    <p:sldId id="759" r:id="rId15"/>
    <p:sldId id="757" r:id="rId16"/>
    <p:sldId id="760" r:id="rId17"/>
    <p:sldId id="761" r:id="rId18"/>
    <p:sldId id="762" r:id="rId19"/>
    <p:sldId id="742" r:id="rId20"/>
  </p:sldIdLst>
  <p:sldSz cx="9906000" cy="6858000" type="A4"/>
  <p:notesSz cx="7099300" cy="10234613"/>
  <p:embeddedFontLst>
    <p:embeddedFont>
      <p:font typeface="Wingdings 3" panose="05040102010807070707" pitchFamily="18" charset="2"/>
      <p:regular r:id="rId22"/>
    </p:embeddedFont>
    <p:embeddedFont>
      <p:font typeface="ＭＳ Ｐゴシック" panose="020B0600070205080204" pitchFamily="34" charset="-128"/>
      <p:regular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9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2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w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wmf"/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e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23.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DAS ANGEBOT DER UNTERNEHMUNG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623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715616"/>
            <a:ext cx="8237668" cy="304644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LANGFRISTIGE </a:t>
            </a:r>
            <a:r>
              <a:rPr lang="de-DE" dirty="0">
                <a:solidFill>
                  <a:srgbClr val="000000"/>
                </a:solidFill>
              </a:rPr>
              <a:t>ANGEBOTSFUNKTION DER UNTERNEHMUNG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79443"/>
            <a:ext cx="8697417" cy="4929809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ALS ZIELSETZUNG der unternehmung BLEIBT GEWINNMAXIMIERUNG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Führt zu den bedingungen erster und zweiter ordnung für ein maximum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Zusätzlich darf der ökonomische gewinn nicht negativ werden, da die unternehmung ansonsten die branche verlassen würde.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langfristige angebotsfunktion der unternehmung ist der aufsteigende ast der langfristigen grenzkostenkurve oberhalb  der durchschnittskosten.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8478011"/>
              </p:ext>
            </p:extLst>
          </p:nvPr>
        </p:nvGraphicFramePr>
        <p:xfrm>
          <a:off x="3220280" y="1484243"/>
          <a:ext cx="2226364" cy="49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81" name="Formel" r:id="rId3" imgW="3752984" imgH="790701" progId="Equation.3">
                  <p:embed/>
                </p:oleObj>
              </mc:Choice>
              <mc:Fallback>
                <p:oleObj name="Formel" r:id="rId3" imgW="3752984" imgH="79070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0280" y="1484243"/>
                        <a:ext cx="2226364" cy="4903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026443"/>
              </p:ext>
            </p:extLst>
          </p:nvPr>
        </p:nvGraphicFramePr>
        <p:xfrm>
          <a:off x="3326296" y="2438400"/>
          <a:ext cx="1775791" cy="874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82" name="Formel" r:id="rId5" imgW="965160" imgH="634680" progId="Equation.3">
                  <p:embed/>
                </p:oleObj>
              </mc:Choice>
              <mc:Fallback>
                <p:oleObj name="Formel" r:id="rId5" imgW="965160" imgH="63468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6296" y="2438400"/>
                        <a:ext cx="1775791" cy="8746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6640279"/>
              </p:ext>
            </p:extLst>
          </p:nvPr>
        </p:nvGraphicFramePr>
        <p:xfrm>
          <a:off x="3511827" y="4214190"/>
          <a:ext cx="2133600" cy="848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83" name="Formel" r:id="rId7" imgW="3752984" imgH="1457385" progId="Equation.3">
                  <p:embed/>
                </p:oleObj>
              </mc:Choice>
              <mc:Fallback>
                <p:oleObj name="Formel" r:id="rId7" imgW="3752984" imgH="145738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827" y="4214190"/>
                        <a:ext cx="2133600" cy="8481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42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783834"/>
            <a:ext cx="8695857" cy="344403"/>
          </a:xfrm>
        </p:spPr>
        <p:txBody>
          <a:bodyPr/>
          <a:lstStyle/>
          <a:p>
            <a:r>
              <a:rPr lang="de-DE" dirty="0" smtClean="0"/>
              <a:t>Die langfristige angebotskurve der </a:t>
            </a:r>
            <a:r>
              <a:rPr lang="de-DE" dirty="0" err="1" smtClean="0"/>
              <a:t>unternehmung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771066" y="1251700"/>
            <a:ext cx="6696887" cy="4501621"/>
            <a:chOff x="1119188" y="876300"/>
            <a:chExt cx="6696887" cy="4501621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1381125" y="1500188"/>
              <a:ext cx="0" cy="35480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381125" y="5048250"/>
              <a:ext cx="5881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rc 5"/>
            <p:cNvSpPr>
              <a:spLocks/>
            </p:cNvSpPr>
            <p:nvPr/>
          </p:nvSpPr>
          <p:spPr bwMode="auto">
            <a:xfrm rot="10800000">
              <a:off x="1431925" y="2573338"/>
              <a:ext cx="5683250" cy="1689100"/>
            </a:xfrm>
            <a:custGeom>
              <a:avLst/>
              <a:gdLst>
                <a:gd name="T0" fmla="*/ 0 w 39462"/>
                <a:gd name="T1" fmla="*/ 2147483647 h 21600"/>
                <a:gd name="T2" fmla="*/ 2147483647 w 39462"/>
                <a:gd name="T3" fmla="*/ 2147483647 h 21600"/>
                <a:gd name="T4" fmla="*/ 2147483647 w 39462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9462"/>
                <a:gd name="T10" fmla="*/ 0 h 21600"/>
                <a:gd name="T11" fmla="*/ 39462 w 3946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462" h="21600" fill="none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</a:path>
                <a:path w="39462" h="21600" stroke="0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  <a:lnTo>
                    <a:pt x="19651" y="21600"/>
                  </a:lnTo>
                  <a:lnTo>
                    <a:pt x="-1" y="12633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Arc 6"/>
            <p:cNvSpPr>
              <a:spLocks/>
            </p:cNvSpPr>
            <p:nvPr/>
          </p:nvSpPr>
          <p:spPr bwMode="auto">
            <a:xfrm>
              <a:off x="1119188" y="881063"/>
              <a:ext cx="5749925" cy="3935412"/>
            </a:xfrm>
            <a:custGeom>
              <a:avLst/>
              <a:gdLst>
                <a:gd name="T0" fmla="*/ 2147483647 w 21203"/>
                <a:gd name="T1" fmla="*/ 2147483647 h 21505"/>
                <a:gd name="T2" fmla="*/ 2147483647 w 21203"/>
                <a:gd name="T3" fmla="*/ 2147483647 h 21505"/>
                <a:gd name="T4" fmla="*/ 0 w 21203"/>
                <a:gd name="T5" fmla="*/ 0 h 21505"/>
                <a:gd name="T6" fmla="*/ 0 60000 65536"/>
                <a:gd name="T7" fmla="*/ 0 60000 65536"/>
                <a:gd name="T8" fmla="*/ 0 60000 65536"/>
                <a:gd name="T9" fmla="*/ 0 w 21203"/>
                <a:gd name="T10" fmla="*/ 0 h 21505"/>
                <a:gd name="T11" fmla="*/ 21203 w 21203"/>
                <a:gd name="T12" fmla="*/ 21505 h 215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03" h="21505" fill="none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</a:path>
                <a:path w="21203" h="21505" stroke="0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  <a:lnTo>
                    <a:pt x="0" y="0"/>
                  </a:lnTo>
                  <a:lnTo>
                    <a:pt x="21203" y="4121"/>
                  </a:lnTo>
                  <a:close/>
                </a:path>
              </a:pathLst>
            </a:custGeom>
            <a:noFill/>
            <a:ln w="254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6861175" y="1419225"/>
              <a:ext cx="764633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hlink"/>
                  </a:solidFill>
                </a:rPr>
                <a:t>MC(y</a:t>
              </a:r>
              <a:r>
                <a:rPr lang="en-US" altLang="de-DE" sz="1800" dirty="0">
                  <a:solidFill>
                    <a:schemeClr val="hlink"/>
                  </a:solidFill>
                </a:rPr>
                <a:t>)</a:t>
              </a: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7075488" y="3038475"/>
              <a:ext cx="740587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rgbClr val="20F90F"/>
                  </a:solidFill>
                </a:rPr>
                <a:t>AC(y</a:t>
              </a:r>
              <a:r>
                <a:rPr lang="en-US" altLang="de-DE" sz="1800" dirty="0">
                  <a:solidFill>
                    <a:srgbClr val="20F90F"/>
                  </a:solidFill>
                </a:rPr>
                <a:t>)</a:t>
              </a: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7099300" y="5038725"/>
              <a:ext cx="299762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</a:t>
              </a:r>
            </a:p>
          </p:txBody>
        </p:sp>
        <p:sp>
          <p:nvSpPr>
            <p:cNvPr id="15" name="Arc 11"/>
            <p:cNvSpPr>
              <a:spLocks/>
            </p:cNvSpPr>
            <p:nvPr/>
          </p:nvSpPr>
          <p:spPr bwMode="auto">
            <a:xfrm>
              <a:off x="1128713" y="876300"/>
              <a:ext cx="5749925" cy="3340100"/>
            </a:xfrm>
            <a:custGeom>
              <a:avLst/>
              <a:gdLst>
                <a:gd name="T0" fmla="*/ 2147483647 w 21203"/>
                <a:gd name="T1" fmla="*/ 2147483647 h 18255"/>
                <a:gd name="T2" fmla="*/ 2147483647 w 21203"/>
                <a:gd name="T3" fmla="*/ 2147483647 h 18255"/>
                <a:gd name="T4" fmla="*/ 0 w 21203"/>
                <a:gd name="T5" fmla="*/ 0 h 18255"/>
                <a:gd name="T6" fmla="*/ 0 60000 65536"/>
                <a:gd name="T7" fmla="*/ 0 60000 65536"/>
                <a:gd name="T8" fmla="*/ 0 60000 65536"/>
                <a:gd name="T9" fmla="*/ 0 w 21203"/>
                <a:gd name="T10" fmla="*/ 0 h 18255"/>
                <a:gd name="T11" fmla="*/ 21203 w 21203"/>
                <a:gd name="T12" fmla="*/ 18255 h 182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03" h="18255" fill="none" extrusionOk="0">
                  <a:moveTo>
                    <a:pt x="21203" y="4121"/>
                  </a:moveTo>
                  <a:cubicBezTo>
                    <a:pt x="20068" y="9961"/>
                    <a:pt x="16574" y="15074"/>
                    <a:pt x="11546" y="18255"/>
                  </a:cubicBezTo>
                </a:path>
                <a:path w="21203" h="18255" stroke="0" extrusionOk="0">
                  <a:moveTo>
                    <a:pt x="21203" y="4121"/>
                  </a:moveTo>
                  <a:cubicBezTo>
                    <a:pt x="20068" y="9961"/>
                    <a:pt x="16574" y="15074"/>
                    <a:pt x="11546" y="18255"/>
                  </a:cubicBezTo>
                  <a:lnTo>
                    <a:pt x="0" y="0"/>
                  </a:lnTo>
                  <a:lnTo>
                    <a:pt x="21203" y="4121"/>
                  </a:lnTo>
                  <a:close/>
                </a:path>
              </a:pathLst>
            </a:custGeom>
            <a:noFill/>
            <a:ln w="57150" cap="rnd">
              <a:solidFill>
                <a:schemeClr val="tx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2128285" y="1681163"/>
              <a:ext cx="3633880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AT" altLang="de-DE" sz="1600" dirty="0" smtClean="0">
                  <a:solidFill>
                    <a:schemeClr val="tx2"/>
                  </a:solidFill>
                </a:rPr>
                <a:t>LANGFRISTIGE ANGEBOTSKURVE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AT" altLang="de-DE" sz="1600" dirty="0" smtClean="0">
                  <a:solidFill>
                    <a:schemeClr val="tx2"/>
                  </a:solidFill>
                </a:rPr>
                <a:t>DER UNTERNEHMUNG</a:t>
              </a:r>
              <a:endParaRPr lang="en-US" altLang="de-DE" sz="1600" dirty="0">
                <a:solidFill>
                  <a:schemeClr val="tx2"/>
                </a:solidFill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4333875" y="2309813"/>
              <a:ext cx="1381125" cy="8572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pic>
        <p:nvPicPr>
          <p:cNvPr id="161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632" y="1741847"/>
            <a:ext cx="402371" cy="47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2334246" y="2998787"/>
            <a:ext cx="108561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p &gt; AC(y)</a:t>
            </a: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 flipH="1">
            <a:off x="1995606" y="4613276"/>
            <a:ext cx="28575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2780163" y="3368761"/>
            <a:ext cx="152516" cy="1244515"/>
          </a:xfrm>
          <a:prstGeom prst="upArrow">
            <a:avLst>
              <a:gd name="adj1" fmla="val 50000"/>
              <a:gd name="adj2" fmla="val 441136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 flipV="1">
            <a:off x="4853106" y="4637839"/>
            <a:ext cx="0" cy="7985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1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4506" y="543491"/>
            <a:ext cx="8695857" cy="278143"/>
          </a:xfrm>
        </p:spPr>
        <p:txBody>
          <a:bodyPr/>
          <a:lstStyle/>
          <a:p>
            <a:r>
              <a:rPr lang="de-DE" dirty="0" smtClean="0"/>
              <a:t>KURFRISTIGE GEWINNMAXIMIERUNG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60174"/>
            <a:ext cx="8697417" cy="5140602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21401" y="6671321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28" name="Group 25"/>
          <p:cNvGrpSpPr>
            <a:grpSpLocks/>
          </p:cNvGrpSpPr>
          <p:nvPr/>
        </p:nvGrpSpPr>
        <p:grpSpPr bwMode="auto">
          <a:xfrm>
            <a:off x="1158034" y="1126436"/>
            <a:ext cx="6850128" cy="5005963"/>
            <a:chOff x="965947" y="881063"/>
            <a:chExt cx="6850128" cy="4882750"/>
          </a:xfrm>
        </p:grpSpPr>
        <p:sp>
          <p:nvSpPr>
            <p:cNvPr id="29" name="Line 3"/>
            <p:cNvSpPr>
              <a:spLocks noChangeShapeType="1"/>
            </p:cNvSpPr>
            <p:nvPr/>
          </p:nvSpPr>
          <p:spPr bwMode="auto">
            <a:xfrm>
              <a:off x="1381125" y="1500188"/>
              <a:ext cx="0" cy="35480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1381125" y="5048250"/>
              <a:ext cx="5881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Arc 5"/>
            <p:cNvSpPr>
              <a:spLocks/>
            </p:cNvSpPr>
            <p:nvPr/>
          </p:nvSpPr>
          <p:spPr bwMode="auto">
            <a:xfrm rot="10800000">
              <a:off x="1431925" y="2573338"/>
              <a:ext cx="5683250" cy="1689100"/>
            </a:xfrm>
            <a:custGeom>
              <a:avLst/>
              <a:gdLst>
                <a:gd name="T0" fmla="*/ 0 w 39462"/>
                <a:gd name="T1" fmla="*/ 2147483647 h 21600"/>
                <a:gd name="T2" fmla="*/ 2147483647 w 39462"/>
                <a:gd name="T3" fmla="*/ 2147483647 h 21600"/>
                <a:gd name="T4" fmla="*/ 2147483647 w 39462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9462"/>
                <a:gd name="T10" fmla="*/ 0 h 21600"/>
                <a:gd name="T11" fmla="*/ 39462 w 3946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462" h="21600" fill="none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</a:path>
                <a:path w="39462" h="21600" stroke="0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  <a:lnTo>
                    <a:pt x="19651" y="21600"/>
                  </a:lnTo>
                  <a:lnTo>
                    <a:pt x="-1" y="12633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Arc 6"/>
            <p:cNvSpPr>
              <a:spLocks/>
            </p:cNvSpPr>
            <p:nvPr/>
          </p:nvSpPr>
          <p:spPr bwMode="auto">
            <a:xfrm>
              <a:off x="1119188" y="881063"/>
              <a:ext cx="5749925" cy="3935412"/>
            </a:xfrm>
            <a:custGeom>
              <a:avLst/>
              <a:gdLst>
                <a:gd name="T0" fmla="*/ 2147483647 w 21203"/>
                <a:gd name="T1" fmla="*/ 2147483647 h 21505"/>
                <a:gd name="T2" fmla="*/ 2147483647 w 21203"/>
                <a:gd name="T3" fmla="*/ 2147483647 h 21505"/>
                <a:gd name="T4" fmla="*/ 0 w 21203"/>
                <a:gd name="T5" fmla="*/ 0 h 21505"/>
                <a:gd name="T6" fmla="*/ 0 60000 65536"/>
                <a:gd name="T7" fmla="*/ 0 60000 65536"/>
                <a:gd name="T8" fmla="*/ 0 60000 65536"/>
                <a:gd name="T9" fmla="*/ 0 w 21203"/>
                <a:gd name="T10" fmla="*/ 0 h 21505"/>
                <a:gd name="T11" fmla="*/ 21203 w 21203"/>
                <a:gd name="T12" fmla="*/ 21505 h 215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03" h="21505" fill="none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</a:path>
                <a:path w="21203" h="21505" stroke="0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  <a:lnTo>
                    <a:pt x="0" y="0"/>
                  </a:lnTo>
                  <a:lnTo>
                    <a:pt x="21203" y="4121"/>
                  </a:lnTo>
                  <a:close/>
                </a:path>
              </a:pathLst>
            </a:custGeom>
            <a:noFill/>
            <a:ln w="254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Arc 7"/>
            <p:cNvSpPr>
              <a:spLocks/>
            </p:cNvSpPr>
            <p:nvPr/>
          </p:nvSpPr>
          <p:spPr bwMode="auto">
            <a:xfrm rot="10800000">
              <a:off x="1771650" y="1479550"/>
              <a:ext cx="2078038" cy="2547938"/>
            </a:xfrm>
            <a:custGeom>
              <a:avLst/>
              <a:gdLst>
                <a:gd name="T0" fmla="*/ 0 w 42794"/>
                <a:gd name="T1" fmla="*/ 2147483647 h 21600"/>
                <a:gd name="T2" fmla="*/ 2147483647 w 42794"/>
                <a:gd name="T3" fmla="*/ 2147483647 h 21600"/>
                <a:gd name="T4" fmla="*/ 2147483647 w 4279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42794"/>
                <a:gd name="T10" fmla="*/ 0 h 21600"/>
                <a:gd name="T11" fmla="*/ 42794 w 4279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794" h="21600" fill="none" extrusionOk="0">
                  <a:moveTo>
                    <a:pt x="0" y="18309"/>
                  </a:moveTo>
                  <a:cubicBezTo>
                    <a:pt x="1624" y="7774"/>
                    <a:pt x="10689" y="-1"/>
                    <a:pt x="21348" y="-1"/>
                  </a:cubicBezTo>
                  <a:cubicBezTo>
                    <a:pt x="32281" y="-1"/>
                    <a:pt x="41491" y="8170"/>
                    <a:pt x="42794" y="19025"/>
                  </a:cubicBezTo>
                </a:path>
                <a:path w="42794" h="21600" stroke="0" extrusionOk="0">
                  <a:moveTo>
                    <a:pt x="0" y="18309"/>
                  </a:moveTo>
                  <a:cubicBezTo>
                    <a:pt x="1624" y="7774"/>
                    <a:pt x="10689" y="-1"/>
                    <a:pt x="21348" y="-1"/>
                  </a:cubicBezTo>
                  <a:cubicBezTo>
                    <a:pt x="32281" y="-1"/>
                    <a:pt x="41491" y="8170"/>
                    <a:pt x="42794" y="19025"/>
                  </a:cubicBezTo>
                  <a:lnTo>
                    <a:pt x="21348" y="21600"/>
                  </a:lnTo>
                  <a:lnTo>
                    <a:pt x="0" y="18309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Arc 8"/>
            <p:cNvSpPr>
              <a:spLocks/>
            </p:cNvSpPr>
            <p:nvPr/>
          </p:nvSpPr>
          <p:spPr bwMode="auto">
            <a:xfrm>
              <a:off x="2379663" y="3000375"/>
              <a:ext cx="517525" cy="1916113"/>
            </a:xfrm>
            <a:custGeom>
              <a:avLst/>
              <a:gdLst>
                <a:gd name="T0" fmla="*/ 301399055 w 21445"/>
                <a:gd name="T1" fmla="*/ 2147483647 h 19969"/>
                <a:gd name="T2" fmla="*/ 115724671 w 21445"/>
                <a:gd name="T3" fmla="*/ 2147483647 h 19969"/>
                <a:gd name="T4" fmla="*/ 0 w 21445"/>
                <a:gd name="T5" fmla="*/ 0 h 19969"/>
                <a:gd name="T6" fmla="*/ 0 60000 65536"/>
                <a:gd name="T7" fmla="*/ 0 60000 65536"/>
                <a:gd name="T8" fmla="*/ 0 60000 65536"/>
                <a:gd name="T9" fmla="*/ 0 w 21445"/>
                <a:gd name="T10" fmla="*/ 0 h 19969"/>
                <a:gd name="T11" fmla="*/ 21445 w 21445"/>
                <a:gd name="T12" fmla="*/ 19969 h 199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45" h="19969" fill="none" extrusionOk="0">
                  <a:moveTo>
                    <a:pt x="21444" y="2584"/>
                  </a:moveTo>
                  <a:cubicBezTo>
                    <a:pt x="20509" y="10342"/>
                    <a:pt x="15457" y="16990"/>
                    <a:pt x="8234" y="19969"/>
                  </a:cubicBezTo>
                </a:path>
                <a:path w="21445" h="19969" stroke="0" extrusionOk="0">
                  <a:moveTo>
                    <a:pt x="21444" y="2584"/>
                  </a:moveTo>
                  <a:cubicBezTo>
                    <a:pt x="20509" y="10342"/>
                    <a:pt x="15457" y="16990"/>
                    <a:pt x="8234" y="19969"/>
                  </a:cubicBezTo>
                  <a:lnTo>
                    <a:pt x="0" y="0"/>
                  </a:lnTo>
                  <a:lnTo>
                    <a:pt x="21444" y="2584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6861175" y="1419225"/>
              <a:ext cx="764633" cy="360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hlink"/>
                  </a:solidFill>
                </a:rPr>
                <a:t>MC(y</a:t>
              </a:r>
              <a:r>
                <a:rPr lang="en-US" altLang="de-DE" sz="1800" dirty="0">
                  <a:solidFill>
                    <a:schemeClr val="hlink"/>
                  </a:solidFill>
                </a:rPr>
                <a:t>)</a:t>
              </a: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7075488" y="3038475"/>
              <a:ext cx="740587" cy="360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rgbClr val="20F90F"/>
                  </a:solidFill>
                </a:rPr>
                <a:t>AC(y</a:t>
              </a:r>
              <a:r>
                <a:rPr lang="en-US" altLang="de-DE" sz="1800" dirty="0">
                  <a:solidFill>
                    <a:srgbClr val="20F90F"/>
                  </a:solidFill>
                </a:rPr>
                <a:t>)</a:t>
              </a: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7099300" y="5038725"/>
              <a:ext cx="299762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</a:t>
              </a: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3455988" y="1395413"/>
              <a:ext cx="80791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accent1"/>
                  </a:solidFill>
                </a:rPr>
                <a:t>AC</a:t>
              </a:r>
              <a:r>
                <a:rPr lang="en-US" altLang="de-DE" sz="1600" baseline="-25000" dirty="0">
                  <a:solidFill>
                    <a:schemeClr val="accent1"/>
                  </a:solidFill>
                </a:rPr>
                <a:t>s</a:t>
              </a:r>
              <a:r>
                <a:rPr lang="en-US" altLang="de-DE" sz="1600" dirty="0">
                  <a:solidFill>
                    <a:schemeClr val="accent1"/>
                  </a:solidFill>
                </a:rPr>
                <a:t>(y)</a:t>
              </a: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2241550" y="2705100"/>
              <a:ext cx="839974" cy="360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accent1"/>
                  </a:solidFill>
                </a:rPr>
                <a:t>MC</a:t>
              </a:r>
              <a:r>
                <a:rPr lang="en-US" altLang="de-DE" sz="1600" baseline="-25000" dirty="0">
                  <a:solidFill>
                    <a:schemeClr val="accent1"/>
                  </a:solidFill>
                </a:rPr>
                <a:t>s</a:t>
              </a:r>
              <a:r>
                <a:rPr lang="en-US" altLang="de-DE" sz="1600" dirty="0">
                  <a:solidFill>
                    <a:schemeClr val="accent1"/>
                  </a:solidFill>
                </a:rPr>
                <a:t>(y</a:t>
              </a:r>
              <a:r>
                <a:rPr lang="en-US" altLang="de-DE" sz="1800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41" name="Line 15"/>
            <p:cNvSpPr>
              <a:spLocks noChangeShapeType="1"/>
            </p:cNvSpPr>
            <p:nvPr/>
          </p:nvSpPr>
          <p:spPr bwMode="auto">
            <a:xfrm>
              <a:off x="1381125" y="3548063"/>
              <a:ext cx="40243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Line 16"/>
            <p:cNvSpPr>
              <a:spLocks noChangeShapeType="1"/>
            </p:cNvSpPr>
            <p:nvPr/>
          </p:nvSpPr>
          <p:spPr bwMode="auto">
            <a:xfrm>
              <a:off x="5429250" y="3548063"/>
              <a:ext cx="0" cy="147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>
              <a:off x="2905125" y="3571875"/>
              <a:ext cx="0" cy="147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Rectangle 18"/>
            <p:cNvSpPr>
              <a:spLocks noChangeArrowheads="1"/>
            </p:cNvSpPr>
            <p:nvPr/>
          </p:nvSpPr>
          <p:spPr bwMode="auto">
            <a:xfrm>
              <a:off x="965947" y="3278188"/>
              <a:ext cx="415178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p</a:t>
              </a:r>
              <a:r>
                <a:rPr lang="ja-JP" altLang="en-US" sz="1600" dirty="0"/>
                <a:t>’</a:t>
              </a:r>
              <a:endParaRPr lang="en-US" altLang="de-DE" sz="1600" dirty="0"/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2646363" y="5133975"/>
              <a:ext cx="45525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 err="1"/>
                <a:t>y</a:t>
              </a:r>
              <a:r>
                <a:rPr lang="en-US" altLang="de-DE" sz="1600" baseline="-25000" dirty="0" err="1"/>
                <a:t>s</a:t>
              </a:r>
              <a:r>
                <a:rPr lang="en-US" altLang="de-DE" sz="1600" dirty="0"/>
                <a:t>*</a:t>
              </a: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5194300" y="5133975"/>
              <a:ext cx="379912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y*</a:t>
              </a:r>
            </a:p>
          </p:txBody>
        </p:sp>
        <p:sp>
          <p:nvSpPr>
            <p:cNvPr id="47" name="Rectangle 21"/>
            <p:cNvSpPr>
              <a:spLocks noChangeArrowheads="1"/>
            </p:cNvSpPr>
            <p:nvPr/>
          </p:nvSpPr>
          <p:spPr bwMode="auto">
            <a:xfrm>
              <a:off x="1082979" y="5432966"/>
              <a:ext cx="4740080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b="0" dirty="0" err="1"/>
                <a:t>y</a:t>
              </a:r>
              <a:r>
                <a:rPr lang="en-US" altLang="de-DE" sz="1600" b="0" baseline="-25000" dirty="0" err="1"/>
                <a:t>s</a:t>
              </a:r>
              <a:r>
                <a:rPr lang="en-US" altLang="de-DE" sz="1600" b="0" dirty="0"/>
                <a:t>* </a:t>
              </a:r>
              <a:r>
                <a:rPr lang="en-US" altLang="de-DE" sz="1600" b="0" dirty="0" smtClean="0"/>
                <a:t>IST KURZFRISTIG GEWINN MAXIMIEREND.</a:t>
              </a:r>
              <a:endParaRPr lang="en-US" altLang="de-DE" sz="1600" b="0" dirty="0"/>
            </a:p>
          </p:txBody>
        </p:sp>
        <p:sp>
          <p:nvSpPr>
            <p:cNvPr id="48" name="Rectangle 22"/>
            <p:cNvSpPr>
              <a:spLocks noChangeArrowheads="1"/>
            </p:cNvSpPr>
            <p:nvPr/>
          </p:nvSpPr>
          <p:spPr bwMode="auto">
            <a:xfrm>
              <a:off x="1384300" y="3543300"/>
              <a:ext cx="1524000" cy="419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>
                <a:solidFill>
                  <a:srgbClr val="0099FF"/>
                </a:solidFill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1450114" y="3571875"/>
              <a:ext cx="448841" cy="360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800" dirty="0">
                  <a:latin typeface="Symbol" pitchFamily="18" charset="2"/>
                </a:rPr>
                <a:t>P</a:t>
              </a:r>
              <a:r>
                <a:rPr lang="en-US" altLang="de-DE" sz="1800" baseline="-25000" dirty="0"/>
                <a:t>s</a:t>
              </a:r>
            </a:p>
          </p:txBody>
        </p:sp>
      </p:grp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564" y="1651950"/>
            <a:ext cx="4016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0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4506" y="543491"/>
            <a:ext cx="8695857" cy="278143"/>
          </a:xfrm>
        </p:spPr>
        <p:txBody>
          <a:bodyPr/>
          <a:lstStyle/>
          <a:p>
            <a:r>
              <a:rPr lang="de-DE" dirty="0" smtClean="0"/>
              <a:t>KURFRISTIGE GEWINNMAXIMIERUNG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060174"/>
            <a:ext cx="8697417" cy="5140602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21401" y="6671321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28" name="Group 25"/>
          <p:cNvGrpSpPr>
            <a:grpSpLocks/>
          </p:cNvGrpSpPr>
          <p:nvPr/>
        </p:nvGrpSpPr>
        <p:grpSpPr bwMode="auto">
          <a:xfrm>
            <a:off x="967541" y="1126436"/>
            <a:ext cx="7032607" cy="5161297"/>
            <a:chOff x="775454" y="881063"/>
            <a:chExt cx="7032607" cy="5034260"/>
          </a:xfrm>
        </p:grpSpPr>
        <p:sp>
          <p:nvSpPr>
            <p:cNvPr id="29" name="Line 3"/>
            <p:cNvSpPr>
              <a:spLocks noChangeShapeType="1"/>
            </p:cNvSpPr>
            <p:nvPr/>
          </p:nvSpPr>
          <p:spPr bwMode="auto">
            <a:xfrm>
              <a:off x="1381125" y="1500188"/>
              <a:ext cx="0" cy="35480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1381125" y="5048250"/>
              <a:ext cx="5881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Arc 5"/>
            <p:cNvSpPr>
              <a:spLocks/>
            </p:cNvSpPr>
            <p:nvPr/>
          </p:nvSpPr>
          <p:spPr bwMode="auto">
            <a:xfrm rot="10800000">
              <a:off x="1431925" y="2573338"/>
              <a:ext cx="5683250" cy="1689100"/>
            </a:xfrm>
            <a:custGeom>
              <a:avLst/>
              <a:gdLst>
                <a:gd name="T0" fmla="*/ 0 w 39462"/>
                <a:gd name="T1" fmla="*/ 2147483647 h 21600"/>
                <a:gd name="T2" fmla="*/ 2147483647 w 39462"/>
                <a:gd name="T3" fmla="*/ 2147483647 h 21600"/>
                <a:gd name="T4" fmla="*/ 2147483647 w 39462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9462"/>
                <a:gd name="T10" fmla="*/ 0 h 21600"/>
                <a:gd name="T11" fmla="*/ 39462 w 3946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462" h="21600" fill="none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</a:path>
                <a:path w="39462" h="21600" stroke="0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  <a:lnTo>
                    <a:pt x="19651" y="21600"/>
                  </a:lnTo>
                  <a:lnTo>
                    <a:pt x="-1" y="12633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Arc 6"/>
            <p:cNvSpPr>
              <a:spLocks/>
            </p:cNvSpPr>
            <p:nvPr/>
          </p:nvSpPr>
          <p:spPr bwMode="auto">
            <a:xfrm>
              <a:off x="1119188" y="881063"/>
              <a:ext cx="5749925" cy="3935412"/>
            </a:xfrm>
            <a:custGeom>
              <a:avLst/>
              <a:gdLst>
                <a:gd name="T0" fmla="*/ 2147483647 w 21203"/>
                <a:gd name="T1" fmla="*/ 2147483647 h 21505"/>
                <a:gd name="T2" fmla="*/ 2147483647 w 21203"/>
                <a:gd name="T3" fmla="*/ 2147483647 h 21505"/>
                <a:gd name="T4" fmla="*/ 0 w 21203"/>
                <a:gd name="T5" fmla="*/ 0 h 21505"/>
                <a:gd name="T6" fmla="*/ 0 60000 65536"/>
                <a:gd name="T7" fmla="*/ 0 60000 65536"/>
                <a:gd name="T8" fmla="*/ 0 60000 65536"/>
                <a:gd name="T9" fmla="*/ 0 w 21203"/>
                <a:gd name="T10" fmla="*/ 0 h 21505"/>
                <a:gd name="T11" fmla="*/ 21203 w 21203"/>
                <a:gd name="T12" fmla="*/ 21505 h 215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03" h="21505" fill="none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</a:path>
                <a:path w="21203" h="21505" stroke="0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  <a:lnTo>
                    <a:pt x="0" y="0"/>
                  </a:lnTo>
                  <a:lnTo>
                    <a:pt x="21203" y="4121"/>
                  </a:lnTo>
                  <a:close/>
                </a:path>
              </a:pathLst>
            </a:custGeom>
            <a:noFill/>
            <a:ln w="254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Arc 7"/>
            <p:cNvSpPr>
              <a:spLocks/>
            </p:cNvSpPr>
            <p:nvPr/>
          </p:nvSpPr>
          <p:spPr bwMode="auto">
            <a:xfrm rot="10800000">
              <a:off x="1771650" y="1479550"/>
              <a:ext cx="2078038" cy="2547938"/>
            </a:xfrm>
            <a:custGeom>
              <a:avLst/>
              <a:gdLst>
                <a:gd name="T0" fmla="*/ 0 w 42794"/>
                <a:gd name="T1" fmla="*/ 2147483647 h 21600"/>
                <a:gd name="T2" fmla="*/ 2147483647 w 42794"/>
                <a:gd name="T3" fmla="*/ 2147483647 h 21600"/>
                <a:gd name="T4" fmla="*/ 2147483647 w 4279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42794"/>
                <a:gd name="T10" fmla="*/ 0 h 21600"/>
                <a:gd name="T11" fmla="*/ 42794 w 4279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794" h="21600" fill="none" extrusionOk="0">
                  <a:moveTo>
                    <a:pt x="0" y="18309"/>
                  </a:moveTo>
                  <a:cubicBezTo>
                    <a:pt x="1624" y="7774"/>
                    <a:pt x="10689" y="-1"/>
                    <a:pt x="21348" y="-1"/>
                  </a:cubicBezTo>
                  <a:cubicBezTo>
                    <a:pt x="32281" y="-1"/>
                    <a:pt x="41491" y="8170"/>
                    <a:pt x="42794" y="19025"/>
                  </a:cubicBezTo>
                </a:path>
                <a:path w="42794" h="21600" stroke="0" extrusionOk="0">
                  <a:moveTo>
                    <a:pt x="0" y="18309"/>
                  </a:moveTo>
                  <a:cubicBezTo>
                    <a:pt x="1624" y="7774"/>
                    <a:pt x="10689" y="-1"/>
                    <a:pt x="21348" y="-1"/>
                  </a:cubicBezTo>
                  <a:cubicBezTo>
                    <a:pt x="32281" y="-1"/>
                    <a:pt x="41491" y="8170"/>
                    <a:pt x="42794" y="19025"/>
                  </a:cubicBezTo>
                  <a:lnTo>
                    <a:pt x="21348" y="21600"/>
                  </a:lnTo>
                  <a:lnTo>
                    <a:pt x="0" y="18309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Arc 8"/>
            <p:cNvSpPr>
              <a:spLocks/>
            </p:cNvSpPr>
            <p:nvPr/>
          </p:nvSpPr>
          <p:spPr bwMode="auto">
            <a:xfrm>
              <a:off x="2379663" y="3000375"/>
              <a:ext cx="517525" cy="1916113"/>
            </a:xfrm>
            <a:custGeom>
              <a:avLst/>
              <a:gdLst>
                <a:gd name="T0" fmla="*/ 301399055 w 21445"/>
                <a:gd name="T1" fmla="*/ 2147483647 h 19969"/>
                <a:gd name="T2" fmla="*/ 115724671 w 21445"/>
                <a:gd name="T3" fmla="*/ 2147483647 h 19969"/>
                <a:gd name="T4" fmla="*/ 0 w 21445"/>
                <a:gd name="T5" fmla="*/ 0 h 19969"/>
                <a:gd name="T6" fmla="*/ 0 60000 65536"/>
                <a:gd name="T7" fmla="*/ 0 60000 65536"/>
                <a:gd name="T8" fmla="*/ 0 60000 65536"/>
                <a:gd name="T9" fmla="*/ 0 w 21445"/>
                <a:gd name="T10" fmla="*/ 0 h 19969"/>
                <a:gd name="T11" fmla="*/ 21445 w 21445"/>
                <a:gd name="T12" fmla="*/ 19969 h 199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45" h="19969" fill="none" extrusionOk="0">
                  <a:moveTo>
                    <a:pt x="21444" y="2584"/>
                  </a:moveTo>
                  <a:cubicBezTo>
                    <a:pt x="20509" y="10342"/>
                    <a:pt x="15457" y="16990"/>
                    <a:pt x="8234" y="19969"/>
                  </a:cubicBezTo>
                </a:path>
                <a:path w="21445" h="19969" stroke="0" extrusionOk="0">
                  <a:moveTo>
                    <a:pt x="21444" y="2584"/>
                  </a:moveTo>
                  <a:cubicBezTo>
                    <a:pt x="20509" y="10342"/>
                    <a:pt x="15457" y="16990"/>
                    <a:pt x="8234" y="19969"/>
                  </a:cubicBezTo>
                  <a:lnTo>
                    <a:pt x="0" y="0"/>
                  </a:lnTo>
                  <a:lnTo>
                    <a:pt x="21444" y="2584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6861175" y="1419225"/>
              <a:ext cx="756617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hlink"/>
                  </a:solidFill>
                </a:rPr>
                <a:t>MC(y)</a:t>
              </a: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7075488" y="3038475"/>
              <a:ext cx="73257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rgbClr val="20F90F"/>
                  </a:solidFill>
                </a:rPr>
                <a:t>AC(y)</a:t>
              </a: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7099300" y="5038725"/>
              <a:ext cx="299762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</a:t>
              </a: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3455988" y="1395413"/>
              <a:ext cx="80791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accent1"/>
                  </a:solidFill>
                </a:rPr>
                <a:t>AC</a:t>
              </a:r>
              <a:r>
                <a:rPr lang="en-US" altLang="de-DE" sz="1600" baseline="-25000" dirty="0">
                  <a:solidFill>
                    <a:schemeClr val="accent1"/>
                  </a:solidFill>
                </a:rPr>
                <a:t>s</a:t>
              </a:r>
              <a:r>
                <a:rPr lang="en-US" altLang="de-DE" sz="1600" dirty="0">
                  <a:solidFill>
                    <a:schemeClr val="accent1"/>
                  </a:solidFill>
                </a:rPr>
                <a:t>(y)</a:t>
              </a: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2241550" y="2705100"/>
              <a:ext cx="831959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accent1"/>
                  </a:solidFill>
                </a:rPr>
                <a:t>MC</a:t>
              </a:r>
              <a:r>
                <a:rPr lang="en-US" altLang="de-DE" sz="1600" baseline="-25000" dirty="0">
                  <a:solidFill>
                    <a:schemeClr val="accent1"/>
                  </a:solidFill>
                </a:rPr>
                <a:t>s</a:t>
              </a:r>
              <a:r>
                <a:rPr lang="en-US" altLang="de-DE" sz="1600" dirty="0">
                  <a:solidFill>
                    <a:schemeClr val="accent1"/>
                  </a:solidFill>
                </a:rPr>
                <a:t>(y)</a:t>
              </a:r>
            </a:p>
          </p:txBody>
        </p:sp>
        <p:sp>
          <p:nvSpPr>
            <p:cNvPr id="41" name="Line 15"/>
            <p:cNvSpPr>
              <a:spLocks noChangeShapeType="1"/>
            </p:cNvSpPr>
            <p:nvPr/>
          </p:nvSpPr>
          <p:spPr bwMode="auto">
            <a:xfrm>
              <a:off x="1381125" y="3548063"/>
              <a:ext cx="40243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Line 16"/>
            <p:cNvSpPr>
              <a:spLocks noChangeShapeType="1"/>
            </p:cNvSpPr>
            <p:nvPr/>
          </p:nvSpPr>
          <p:spPr bwMode="auto">
            <a:xfrm>
              <a:off x="5429250" y="3548063"/>
              <a:ext cx="0" cy="147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>
              <a:off x="2905125" y="3571875"/>
              <a:ext cx="0" cy="147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Rectangle 18"/>
            <p:cNvSpPr>
              <a:spLocks noChangeArrowheads="1"/>
            </p:cNvSpPr>
            <p:nvPr/>
          </p:nvSpPr>
          <p:spPr bwMode="auto">
            <a:xfrm>
              <a:off x="965948" y="3308797"/>
              <a:ext cx="415178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p</a:t>
              </a:r>
              <a:r>
                <a:rPr lang="ja-JP" altLang="en-US" sz="1600" dirty="0"/>
                <a:t>’</a:t>
              </a:r>
              <a:endParaRPr lang="en-US" altLang="de-DE" sz="1600" dirty="0"/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2646363" y="5024438"/>
              <a:ext cx="45525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 err="1"/>
                <a:t>y</a:t>
              </a:r>
              <a:r>
                <a:rPr lang="en-US" altLang="de-DE" sz="1600" baseline="-25000" dirty="0" err="1"/>
                <a:t>s</a:t>
              </a:r>
              <a:r>
                <a:rPr lang="en-US" altLang="de-DE" sz="1600" dirty="0"/>
                <a:t>*</a:t>
              </a: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5239294" y="5041129"/>
              <a:ext cx="379912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y*</a:t>
              </a:r>
            </a:p>
          </p:txBody>
        </p:sp>
        <p:sp>
          <p:nvSpPr>
            <p:cNvPr id="47" name="Rectangle 21"/>
            <p:cNvSpPr>
              <a:spLocks noChangeArrowheads="1"/>
            </p:cNvSpPr>
            <p:nvPr/>
          </p:nvSpPr>
          <p:spPr bwMode="auto">
            <a:xfrm>
              <a:off x="775454" y="5344314"/>
              <a:ext cx="6623608" cy="571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b="0" dirty="0" smtClean="0"/>
                <a:t>DAS UNTERNEHMEN KÖNNTE DEN GEWINN DURCH ERHÖHUNG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b="0" dirty="0" smtClean="0"/>
                <a:t>VON x</a:t>
              </a:r>
              <a:r>
                <a:rPr lang="en-US" altLang="de-DE" sz="1600" b="0" baseline="-25000" dirty="0" smtClean="0"/>
                <a:t>2</a:t>
              </a:r>
              <a:r>
                <a:rPr lang="en-US" altLang="de-DE" sz="1600" b="0" dirty="0" smtClean="0"/>
                <a:t> UND PRODUKTION VON y* STEIGERN.</a:t>
              </a:r>
            </a:p>
          </p:txBody>
        </p:sp>
        <p:sp>
          <p:nvSpPr>
            <p:cNvPr id="48" name="Rectangle 22"/>
            <p:cNvSpPr>
              <a:spLocks noChangeArrowheads="1"/>
            </p:cNvSpPr>
            <p:nvPr/>
          </p:nvSpPr>
          <p:spPr bwMode="auto">
            <a:xfrm>
              <a:off x="1384300" y="3543300"/>
              <a:ext cx="1524000" cy="419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>
                <a:solidFill>
                  <a:srgbClr val="0099FF"/>
                </a:solidFill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1450114" y="3571875"/>
              <a:ext cx="448841" cy="360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800" dirty="0">
                  <a:latin typeface="Symbol" pitchFamily="18" charset="2"/>
                </a:rPr>
                <a:t>P</a:t>
              </a:r>
              <a:r>
                <a:rPr lang="en-US" altLang="de-DE" sz="1800" baseline="-25000" dirty="0"/>
                <a:t>s</a:t>
              </a:r>
            </a:p>
          </p:txBody>
        </p:sp>
      </p:grp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97" y="1761184"/>
            <a:ext cx="309516" cy="36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1582737" y="3881317"/>
            <a:ext cx="4038600" cy="571474"/>
          </a:xfrm>
          <a:prstGeom prst="rect">
            <a:avLst/>
          </a:prstGeom>
          <a:solidFill>
            <a:srgbClr val="0099FF">
              <a:alpha val="50195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3648075" y="3954025"/>
            <a:ext cx="34304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>
                <a:latin typeface="Symbol" pitchFamily="18" charset="2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1808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4506" y="543491"/>
            <a:ext cx="8695857" cy="278143"/>
          </a:xfrm>
        </p:spPr>
        <p:txBody>
          <a:bodyPr/>
          <a:lstStyle/>
          <a:p>
            <a:r>
              <a:rPr lang="de-DE" dirty="0" smtClean="0"/>
              <a:t>KURFRISTIGE GEWINNMAXIMIERUNG 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6820" y="1026243"/>
            <a:ext cx="8697417" cy="527241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4514" y="6671321"/>
            <a:ext cx="8595268" cy="186679"/>
          </a:xfrm>
        </p:spPr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28" name="Group 25"/>
          <p:cNvGrpSpPr>
            <a:grpSpLocks/>
          </p:cNvGrpSpPr>
          <p:nvPr/>
        </p:nvGrpSpPr>
        <p:grpSpPr bwMode="auto">
          <a:xfrm>
            <a:off x="1004737" y="1061610"/>
            <a:ext cx="7009932" cy="5175644"/>
            <a:chOff x="798129" y="881063"/>
            <a:chExt cx="7009932" cy="5048254"/>
          </a:xfrm>
        </p:grpSpPr>
        <p:sp>
          <p:nvSpPr>
            <p:cNvPr id="29" name="Line 3"/>
            <p:cNvSpPr>
              <a:spLocks noChangeShapeType="1"/>
            </p:cNvSpPr>
            <p:nvPr/>
          </p:nvSpPr>
          <p:spPr bwMode="auto">
            <a:xfrm>
              <a:off x="1381125" y="1500188"/>
              <a:ext cx="0" cy="35480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1381125" y="5048250"/>
              <a:ext cx="5881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Arc 5"/>
            <p:cNvSpPr>
              <a:spLocks/>
            </p:cNvSpPr>
            <p:nvPr/>
          </p:nvSpPr>
          <p:spPr bwMode="auto">
            <a:xfrm rot="10800000">
              <a:off x="1431925" y="2573338"/>
              <a:ext cx="5683250" cy="1689100"/>
            </a:xfrm>
            <a:custGeom>
              <a:avLst/>
              <a:gdLst>
                <a:gd name="T0" fmla="*/ 0 w 39462"/>
                <a:gd name="T1" fmla="*/ 2147483647 h 21600"/>
                <a:gd name="T2" fmla="*/ 2147483647 w 39462"/>
                <a:gd name="T3" fmla="*/ 2147483647 h 21600"/>
                <a:gd name="T4" fmla="*/ 2147483647 w 39462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9462"/>
                <a:gd name="T10" fmla="*/ 0 h 21600"/>
                <a:gd name="T11" fmla="*/ 39462 w 3946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462" h="21600" fill="none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</a:path>
                <a:path w="39462" h="21600" stroke="0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  <a:lnTo>
                    <a:pt x="19651" y="21600"/>
                  </a:lnTo>
                  <a:lnTo>
                    <a:pt x="-1" y="12633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Arc 6"/>
            <p:cNvSpPr>
              <a:spLocks/>
            </p:cNvSpPr>
            <p:nvPr/>
          </p:nvSpPr>
          <p:spPr bwMode="auto">
            <a:xfrm>
              <a:off x="1119188" y="881063"/>
              <a:ext cx="5749925" cy="3935412"/>
            </a:xfrm>
            <a:custGeom>
              <a:avLst/>
              <a:gdLst>
                <a:gd name="T0" fmla="*/ 2147483647 w 21203"/>
                <a:gd name="T1" fmla="*/ 2147483647 h 21505"/>
                <a:gd name="T2" fmla="*/ 2147483647 w 21203"/>
                <a:gd name="T3" fmla="*/ 2147483647 h 21505"/>
                <a:gd name="T4" fmla="*/ 0 w 21203"/>
                <a:gd name="T5" fmla="*/ 0 h 21505"/>
                <a:gd name="T6" fmla="*/ 0 60000 65536"/>
                <a:gd name="T7" fmla="*/ 0 60000 65536"/>
                <a:gd name="T8" fmla="*/ 0 60000 65536"/>
                <a:gd name="T9" fmla="*/ 0 w 21203"/>
                <a:gd name="T10" fmla="*/ 0 h 21505"/>
                <a:gd name="T11" fmla="*/ 21203 w 21203"/>
                <a:gd name="T12" fmla="*/ 21505 h 215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03" h="21505" fill="none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</a:path>
                <a:path w="21203" h="21505" stroke="0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  <a:lnTo>
                    <a:pt x="0" y="0"/>
                  </a:lnTo>
                  <a:lnTo>
                    <a:pt x="21203" y="4121"/>
                  </a:lnTo>
                  <a:close/>
                </a:path>
              </a:pathLst>
            </a:custGeom>
            <a:noFill/>
            <a:ln w="254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Arc 7"/>
            <p:cNvSpPr>
              <a:spLocks/>
            </p:cNvSpPr>
            <p:nvPr/>
          </p:nvSpPr>
          <p:spPr bwMode="auto">
            <a:xfrm rot="10800000">
              <a:off x="1771650" y="1479550"/>
              <a:ext cx="2078038" cy="2547938"/>
            </a:xfrm>
            <a:custGeom>
              <a:avLst/>
              <a:gdLst>
                <a:gd name="T0" fmla="*/ 0 w 42794"/>
                <a:gd name="T1" fmla="*/ 2147483647 h 21600"/>
                <a:gd name="T2" fmla="*/ 2147483647 w 42794"/>
                <a:gd name="T3" fmla="*/ 2147483647 h 21600"/>
                <a:gd name="T4" fmla="*/ 2147483647 w 4279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42794"/>
                <a:gd name="T10" fmla="*/ 0 h 21600"/>
                <a:gd name="T11" fmla="*/ 42794 w 4279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794" h="21600" fill="none" extrusionOk="0">
                  <a:moveTo>
                    <a:pt x="0" y="18309"/>
                  </a:moveTo>
                  <a:cubicBezTo>
                    <a:pt x="1624" y="7774"/>
                    <a:pt x="10689" y="-1"/>
                    <a:pt x="21348" y="-1"/>
                  </a:cubicBezTo>
                  <a:cubicBezTo>
                    <a:pt x="32281" y="-1"/>
                    <a:pt x="41491" y="8170"/>
                    <a:pt x="42794" y="19025"/>
                  </a:cubicBezTo>
                </a:path>
                <a:path w="42794" h="21600" stroke="0" extrusionOk="0">
                  <a:moveTo>
                    <a:pt x="0" y="18309"/>
                  </a:moveTo>
                  <a:cubicBezTo>
                    <a:pt x="1624" y="7774"/>
                    <a:pt x="10689" y="-1"/>
                    <a:pt x="21348" y="-1"/>
                  </a:cubicBezTo>
                  <a:cubicBezTo>
                    <a:pt x="32281" y="-1"/>
                    <a:pt x="41491" y="8170"/>
                    <a:pt x="42794" y="19025"/>
                  </a:cubicBezTo>
                  <a:lnTo>
                    <a:pt x="21348" y="21600"/>
                  </a:lnTo>
                  <a:lnTo>
                    <a:pt x="0" y="18309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Arc 8"/>
            <p:cNvSpPr>
              <a:spLocks/>
            </p:cNvSpPr>
            <p:nvPr/>
          </p:nvSpPr>
          <p:spPr bwMode="auto">
            <a:xfrm>
              <a:off x="2379663" y="3000375"/>
              <a:ext cx="517525" cy="1916113"/>
            </a:xfrm>
            <a:custGeom>
              <a:avLst/>
              <a:gdLst>
                <a:gd name="T0" fmla="*/ 301399055 w 21445"/>
                <a:gd name="T1" fmla="*/ 2147483647 h 19969"/>
                <a:gd name="T2" fmla="*/ 115724671 w 21445"/>
                <a:gd name="T3" fmla="*/ 2147483647 h 19969"/>
                <a:gd name="T4" fmla="*/ 0 w 21445"/>
                <a:gd name="T5" fmla="*/ 0 h 19969"/>
                <a:gd name="T6" fmla="*/ 0 60000 65536"/>
                <a:gd name="T7" fmla="*/ 0 60000 65536"/>
                <a:gd name="T8" fmla="*/ 0 60000 65536"/>
                <a:gd name="T9" fmla="*/ 0 w 21445"/>
                <a:gd name="T10" fmla="*/ 0 h 19969"/>
                <a:gd name="T11" fmla="*/ 21445 w 21445"/>
                <a:gd name="T12" fmla="*/ 19969 h 199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45" h="19969" fill="none" extrusionOk="0">
                  <a:moveTo>
                    <a:pt x="21444" y="2584"/>
                  </a:moveTo>
                  <a:cubicBezTo>
                    <a:pt x="20509" y="10342"/>
                    <a:pt x="15457" y="16990"/>
                    <a:pt x="8234" y="19969"/>
                  </a:cubicBezTo>
                </a:path>
                <a:path w="21445" h="19969" stroke="0" extrusionOk="0">
                  <a:moveTo>
                    <a:pt x="21444" y="2584"/>
                  </a:moveTo>
                  <a:cubicBezTo>
                    <a:pt x="20509" y="10342"/>
                    <a:pt x="15457" y="16990"/>
                    <a:pt x="8234" y="19969"/>
                  </a:cubicBezTo>
                  <a:lnTo>
                    <a:pt x="0" y="0"/>
                  </a:lnTo>
                  <a:lnTo>
                    <a:pt x="21444" y="2584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6861175" y="1419225"/>
              <a:ext cx="756617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hlink"/>
                  </a:solidFill>
                </a:rPr>
                <a:t>MC(y)</a:t>
              </a: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7075488" y="3038475"/>
              <a:ext cx="73257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rgbClr val="20F90F"/>
                  </a:solidFill>
                </a:rPr>
                <a:t>AC(y)</a:t>
              </a: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7099300" y="5038725"/>
              <a:ext cx="299762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</a:t>
              </a: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3455988" y="1395413"/>
              <a:ext cx="80791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accent1"/>
                  </a:solidFill>
                </a:rPr>
                <a:t>AC</a:t>
              </a:r>
              <a:r>
                <a:rPr lang="en-US" altLang="de-DE" sz="1600" baseline="-25000" dirty="0">
                  <a:solidFill>
                    <a:schemeClr val="accent1"/>
                  </a:solidFill>
                </a:rPr>
                <a:t>s</a:t>
              </a:r>
              <a:r>
                <a:rPr lang="en-US" altLang="de-DE" sz="1600" dirty="0">
                  <a:solidFill>
                    <a:schemeClr val="accent1"/>
                  </a:solidFill>
                </a:rPr>
                <a:t>(y)</a:t>
              </a: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2241550" y="2705100"/>
              <a:ext cx="831959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accent1"/>
                  </a:solidFill>
                </a:rPr>
                <a:t>MC</a:t>
              </a:r>
              <a:r>
                <a:rPr lang="en-US" altLang="de-DE" sz="1600" baseline="-25000" dirty="0">
                  <a:solidFill>
                    <a:schemeClr val="accent1"/>
                  </a:solidFill>
                </a:rPr>
                <a:t>s</a:t>
              </a:r>
              <a:r>
                <a:rPr lang="en-US" altLang="de-DE" sz="1600" dirty="0">
                  <a:solidFill>
                    <a:schemeClr val="accent1"/>
                  </a:solidFill>
                </a:rPr>
                <a:t>(y)</a:t>
              </a:r>
            </a:p>
          </p:txBody>
        </p:sp>
        <p:sp>
          <p:nvSpPr>
            <p:cNvPr id="41" name="Line 15"/>
            <p:cNvSpPr>
              <a:spLocks noChangeShapeType="1"/>
            </p:cNvSpPr>
            <p:nvPr/>
          </p:nvSpPr>
          <p:spPr bwMode="auto">
            <a:xfrm>
              <a:off x="1402136" y="4452882"/>
              <a:ext cx="40243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Line 16"/>
            <p:cNvSpPr>
              <a:spLocks noChangeShapeType="1"/>
            </p:cNvSpPr>
            <p:nvPr/>
          </p:nvSpPr>
          <p:spPr bwMode="auto">
            <a:xfrm>
              <a:off x="5429250" y="3548063"/>
              <a:ext cx="0" cy="147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>
              <a:off x="2714600" y="4018468"/>
              <a:ext cx="0" cy="10297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Rectangle 18"/>
            <p:cNvSpPr>
              <a:spLocks noChangeArrowheads="1"/>
            </p:cNvSpPr>
            <p:nvPr/>
          </p:nvSpPr>
          <p:spPr bwMode="auto">
            <a:xfrm>
              <a:off x="1005750" y="4272448"/>
              <a:ext cx="472886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p</a:t>
              </a:r>
              <a:r>
                <a:rPr lang="ja-JP" altLang="en-US" sz="1600" dirty="0" smtClean="0"/>
                <a:t>’</a:t>
              </a:r>
              <a:r>
                <a:rPr lang="de-AT" altLang="ja-JP" sz="1600" dirty="0" smtClean="0"/>
                <a:t>‘</a:t>
              </a:r>
              <a:endParaRPr lang="en-US" altLang="de-DE" sz="1600" dirty="0"/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2566211" y="5047483"/>
              <a:ext cx="455253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 err="1"/>
                <a:t>y</a:t>
              </a:r>
              <a:r>
                <a:rPr lang="en-US" altLang="de-DE" sz="1600" baseline="-25000" dirty="0" err="1"/>
                <a:t>s</a:t>
              </a:r>
              <a:r>
                <a:rPr lang="en-US" altLang="de-DE" sz="1600" dirty="0"/>
                <a:t>*</a:t>
              </a: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5194300" y="5027460"/>
              <a:ext cx="379912" cy="33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/>
                <a:t>y*</a:t>
              </a:r>
            </a:p>
          </p:txBody>
        </p:sp>
        <p:sp>
          <p:nvSpPr>
            <p:cNvPr id="47" name="Rectangle 21"/>
            <p:cNvSpPr>
              <a:spLocks noChangeArrowheads="1"/>
            </p:cNvSpPr>
            <p:nvPr/>
          </p:nvSpPr>
          <p:spPr bwMode="auto">
            <a:xfrm>
              <a:off x="798129" y="5358308"/>
              <a:ext cx="6277359" cy="571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b="0" dirty="0" err="1"/>
                <a:t>y</a:t>
              </a:r>
              <a:r>
                <a:rPr lang="en-US" altLang="de-DE" sz="1600" b="0" baseline="-25000" dirty="0" err="1"/>
                <a:t>s</a:t>
              </a:r>
              <a:r>
                <a:rPr lang="en-US" altLang="de-DE" sz="1600" b="0" dirty="0"/>
                <a:t>* </a:t>
              </a:r>
              <a:r>
                <a:rPr lang="en-US" altLang="de-DE" sz="1600" b="0" dirty="0" smtClean="0"/>
                <a:t>IST KURZFRISTIG VERLUST MINIMIEREND, LANGFRISTIG 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b="0" dirty="0" smtClean="0"/>
                <a:t>WIRD DAS UNTERNEHMEN DIE BRANCHE VERLASSEN.</a:t>
              </a:r>
              <a:endParaRPr lang="en-US" altLang="de-DE" sz="1600" b="0" dirty="0"/>
            </a:p>
          </p:txBody>
        </p:sp>
      </p:grp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426" y="1798339"/>
            <a:ext cx="316401" cy="37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20"/>
          <p:cNvSpPr>
            <a:spLocks noChangeArrowheads="1"/>
          </p:cNvSpPr>
          <p:nvPr/>
        </p:nvSpPr>
        <p:spPr bwMode="auto">
          <a:xfrm>
            <a:off x="1582737" y="4338637"/>
            <a:ext cx="1333500" cy="368300"/>
          </a:xfrm>
          <a:prstGeom prst="rect">
            <a:avLst/>
          </a:prstGeom>
          <a:solidFill>
            <a:srgbClr val="FF33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1658042" y="4336963"/>
            <a:ext cx="113973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VERLUST</a:t>
            </a:r>
          </a:p>
        </p:txBody>
      </p:sp>
    </p:spTree>
    <p:extLst>
      <p:ext uri="{BB962C8B-B14F-4D97-AF65-F5344CB8AC3E}">
        <p14:creationId xmlns:p14="http://schemas.microsoft.com/office/powerpoint/2010/main" val="23037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397719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KURFRISTIGE GEWINNMAXIMIERUNG </a:t>
            </a:r>
            <a:r>
              <a:rPr lang="de-DE" dirty="0" smtClean="0">
                <a:solidFill>
                  <a:srgbClr val="000000"/>
                </a:solidFill>
              </a:rPr>
              <a:t>(4)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964364" y="1225550"/>
            <a:ext cx="7035784" cy="4648734"/>
            <a:chOff x="772277" y="881063"/>
            <a:chExt cx="7035784" cy="4648734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1381125" y="1500188"/>
              <a:ext cx="0" cy="35480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381125" y="5048250"/>
              <a:ext cx="5881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" name="Arc 5"/>
            <p:cNvSpPr>
              <a:spLocks/>
            </p:cNvSpPr>
            <p:nvPr/>
          </p:nvSpPr>
          <p:spPr bwMode="auto">
            <a:xfrm rot="10800000">
              <a:off x="1431925" y="2573338"/>
              <a:ext cx="5683250" cy="1689100"/>
            </a:xfrm>
            <a:custGeom>
              <a:avLst/>
              <a:gdLst>
                <a:gd name="T0" fmla="*/ 0 w 39462"/>
                <a:gd name="T1" fmla="*/ 2147483647 h 21600"/>
                <a:gd name="T2" fmla="*/ 2147483647 w 39462"/>
                <a:gd name="T3" fmla="*/ 2147483647 h 21600"/>
                <a:gd name="T4" fmla="*/ 2147483647 w 39462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9462"/>
                <a:gd name="T10" fmla="*/ 0 h 21600"/>
                <a:gd name="T11" fmla="*/ 39462 w 3946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462" h="21600" fill="none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</a:path>
                <a:path w="39462" h="21600" stroke="0" extrusionOk="0">
                  <a:moveTo>
                    <a:pt x="-1" y="12633"/>
                  </a:moveTo>
                  <a:cubicBezTo>
                    <a:pt x="3511" y="4937"/>
                    <a:pt x="11191" y="-1"/>
                    <a:pt x="19651" y="-1"/>
                  </a:cubicBezTo>
                  <a:cubicBezTo>
                    <a:pt x="28252" y="-1"/>
                    <a:pt x="36033" y="5103"/>
                    <a:pt x="39461" y="12992"/>
                  </a:cubicBezTo>
                  <a:lnTo>
                    <a:pt x="19651" y="21600"/>
                  </a:lnTo>
                  <a:lnTo>
                    <a:pt x="-1" y="12633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" name="Arc 6"/>
            <p:cNvSpPr>
              <a:spLocks/>
            </p:cNvSpPr>
            <p:nvPr/>
          </p:nvSpPr>
          <p:spPr bwMode="auto">
            <a:xfrm>
              <a:off x="1119188" y="881063"/>
              <a:ext cx="5749925" cy="3935412"/>
            </a:xfrm>
            <a:custGeom>
              <a:avLst/>
              <a:gdLst>
                <a:gd name="T0" fmla="*/ 2147483647 w 21203"/>
                <a:gd name="T1" fmla="*/ 2147483647 h 21505"/>
                <a:gd name="T2" fmla="*/ 2147483647 w 21203"/>
                <a:gd name="T3" fmla="*/ 2147483647 h 21505"/>
                <a:gd name="T4" fmla="*/ 0 w 21203"/>
                <a:gd name="T5" fmla="*/ 0 h 21505"/>
                <a:gd name="T6" fmla="*/ 0 60000 65536"/>
                <a:gd name="T7" fmla="*/ 0 60000 65536"/>
                <a:gd name="T8" fmla="*/ 0 60000 65536"/>
                <a:gd name="T9" fmla="*/ 0 w 21203"/>
                <a:gd name="T10" fmla="*/ 0 h 21505"/>
                <a:gd name="T11" fmla="*/ 21203 w 21203"/>
                <a:gd name="T12" fmla="*/ 21505 h 215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03" h="21505" fill="none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</a:path>
                <a:path w="21203" h="21505" stroke="0" extrusionOk="0">
                  <a:moveTo>
                    <a:pt x="21203" y="4121"/>
                  </a:moveTo>
                  <a:cubicBezTo>
                    <a:pt x="19374" y="13530"/>
                    <a:pt x="11563" y="20608"/>
                    <a:pt x="2020" y="21505"/>
                  </a:cubicBezTo>
                  <a:lnTo>
                    <a:pt x="0" y="0"/>
                  </a:lnTo>
                  <a:lnTo>
                    <a:pt x="21203" y="4121"/>
                  </a:lnTo>
                  <a:close/>
                </a:path>
              </a:pathLst>
            </a:custGeom>
            <a:noFill/>
            <a:ln w="25400" cap="rnd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" name="Arc 7"/>
            <p:cNvSpPr>
              <a:spLocks/>
            </p:cNvSpPr>
            <p:nvPr/>
          </p:nvSpPr>
          <p:spPr bwMode="auto">
            <a:xfrm rot="10800000">
              <a:off x="5111750" y="1336675"/>
              <a:ext cx="1965325" cy="2547938"/>
            </a:xfrm>
            <a:custGeom>
              <a:avLst/>
              <a:gdLst>
                <a:gd name="T0" fmla="*/ 0 w 40497"/>
                <a:gd name="T1" fmla="*/ 2147483647 h 21600"/>
                <a:gd name="T2" fmla="*/ 2147483647 w 40497"/>
                <a:gd name="T3" fmla="*/ 2147483647 h 21600"/>
                <a:gd name="T4" fmla="*/ 2147483647 w 40497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40497"/>
                <a:gd name="T10" fmla="*/ 0 h 21600"/>
                <a:gd name="T11" fmla="*/ 40497 w 4049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497" h="21600" fill="none" extrusionOk="0">
                  <a:moveTo>
                    <a:pt x="-1" y="13911"/>
                  </a:moveTo>
                  <a:cubicBezTo>
                    <a:pt x="3189" y="5535"/>
                    <a:pt x="11221" y="-1"/>
                    <a:pt x="20185" y="-1"/>
                  </a:cubicBezTo>
                  <a:cubicBezTo>
                    <a:pt x="29281" y="-1"/>
                    <a:pt x="37402" y="5698"/>
                    <a:pt x="40496" y="14252"/>
                  </a:cubicBezTo>
                </a:path>
                <a:path w="40497" h="21600" stroke="0" extrusionOk="0">
                  <a:moveTo>
                    <a:pt x="-1" y="13911"/>
                  </a:moveTo>
                  <a:cubicBezTo>
                    <a:pt x="3189" y="5535"/>
                    <a:pt x="11221" y="-1"/>
                    <a:pt x="20185" y="-1"/>
                  </a:cubicBezTo>
                  <a:cubicBezTo>
                    <a:pt x="29281" y="-1"/>
                    <a:pt x="37402" y="5698"/>
                    <a:pt x="40496" y="14252"/>
                  </a:cubicBezTo>
                  <a:lnTo>
                    <a:pt x="20185" y="21600"/>
                  </a:lnTo>
                  <a:lnTo>
                    <a:pt x="-1" y="13911"/>
                  </a:lnTo>
                  <a:close/>
                </a:path>
              </a:pathLst>
            </a:custGeom>
            <a:noFill/>
            <a:ln w="25400" cap="rnd">
              <a:solidFill>
                <a:srgbClr val="FF33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2" name="Arc 8"/>
            <p:cNvSpPr>
              <a:spLocks/>
            </p:cNvSpPr>
            <p:nvPr/>
          </p:nvSpPr>
          <p:spPr bwMode="auto">
            <a:xfrm>
              <a:off x="5395913" y="2044700"/>
              <a:ext cx="938212" cy="2559050"/>
            </a:xfrm>
            <a:custGeom>
              <a:avLst/>
              <a:gdLst>
                <a:gd name="T0" fmla="*/ 2147483647 w 21600"/>
                <a:gd name="T1" fmla="*/ 0 h 20718"/>
                <a:gd name="T2" fmla="*/ 2147483647 w 21600"/>
                <a:gd name="T3" fmla="*/ 2147483647 h 20718"/>
                <a:gd name="T4" fmla="*/ 0 w 21600"/>
                <a:gd name="T5" fmla="*/ 0 h 2071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718"/>
                <a:gd name="T11" fmla="*/ 21600 w 21600"/>
                <a:gd name="T12" fmla="*/ 20718 h 207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718" fill="none" extrusionOk="0">
                  <a:moveTo>
                    <a:pt x="21600" y="0"/>
                  </a:moveTo>
                  <a:cubicBezTo>
                    <a:pt x="21600" y="9576"/>
                    <a:pt x="15294" y="18009"/>
                    <a:pt x="6109" y="20718"/>
                  </a:cubicBezTo>
                </a:path>
                <a:path w="21600" h="20718" stroke="0" extrusionOk="0">
                  <a:moveTo>
                    <a:pt x="21600" y="0"/>
                  </a:moveTo>
                  <a:cubicBezTo>
                    <a:pt x="21600" y="9576"/>
                    <a:pt x="15294" y="18009"/>
                    <a:pt x="6109" y="20718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25400" cap="rnd">
              <a:solidFill>
                <a:srgbClr val="FF3300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6861175" y="1419225"/>
              <a:ext cx="756617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MC(y)</a:t>
              </a: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7075488" y="3038475"/>
              <a:ext cx="73257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AC(y)</a:t>
              </a: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7099300" y="5038725"/>
              <a:ext cx="299762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</a:t>
              </a: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1389063" y="3348038"/>
              <a:ext cx="48101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965947" y="3195902"/>
              <a:ext cx="415178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  <a:r>
                <a:rPr kumimoji="0" lang="ja-JP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’</a:t>
              </a:r>
              <a:endPara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6197600" y="3365500"/>
              <a:ext cx="0" cy="1689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5940425" y="5056188"/>
              <a:ext cx="45525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</a:t>
              </a:r>
              <a:r>
                <a:rPr kumimoji="0" lang="en-US" altLang="de-DE" sz="16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*</a:t>
              </a: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772277" y="5190601"/>
              <a:ext cx="4546116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</a:t>
              </a:r>
              <a:r>
                <a:rPr kumimoji="0" lang="en-US" altLang="de-DE" sz="16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* MAXIMIERT</a:t>
              </a:r>
              <a:r>
                <a:rPr kumimoji="0" lang="en-US" altLang="de-DE" sz="1600" b="1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 KURZFRISTIG DEN GEWINN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.</a:t>
              </a: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384300" y="3365500"/>
              <a:ext cx="4813300" cy="512763"/>
            </a:xfrm>
            <a:prstGeom prst="rect">
              <a:avLst/>
            </a:prstGeom>
            <a:solidFill>
              <a:srgbClr val="555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425825" y="3322638"/>
              <a:ext cx="448841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P</a:t>
              </a:r>
              <a:r>
                <a:rPr kumimoji="0" lang="en-US" altLang="de-DE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</a:p>
          </p:txBody>
        </p:sp>
      </p:grpSp>
      <p:pic>
        <p:nvPicPr>
          <p:cNvPr id="161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841" y="1844675"/>
            <a:ext cx="335257" cy="40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1581150" y="3740459"/>
            <a:ext cx="4254500" cy="685800"/>
          </a:xfrm>
          <a:prstGeom prst="rect">
            <a:avLst/>
          </a:prstGeom>
          <a:solidFill>
            <a:srgbClr val="0099FF">
              <a:alpha val="50195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3435971" y="4207892"/>
            <a:ext cx="34304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5842151" y="3752936"/>
            <a:ext cx="0" cy="1701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5688488" y="5389770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y*</a:t>
            </a:r>
          </a:p>
        </p:txBody>
      </p:sp>
      <p:sp>
        <p:nvSpPr>
          <p:cNvPr id="24" name="Rechteck 23"/>
          <p:cNvSpPr/>
          <p:nvPr/>
        </p:nvSpPr>
        <p:spPr>
          <a:xfrm>
            <a:off x="964364" y="5881934"/>
            <a:ext cx="48557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600" b="1" dirty="0" smtClean="0">
                <a:solidFill>
                  <a:srgbClr val="0099FF"/>
                </a:solidFill>
                <a:latin typeface="Arial" pitchFamily="34" charset="0"/>
              </a:rPr>
              <a:t>y</a:t>
            </a:r>
            <a:r>
              <a:rPr lang="en-US" altLang="de-DE" sz="1600" b="1" dirty="0">
                <a:solidFill>
                  <a:srgbClr val="0099FF"/>
                </a:solidFill>
                <a:latin typeface="Arial" pitchFamily="34" charset="0"/>
              </a:rPr>
              <a:t>* </a:t>
            </a:r>
            <a:r>
              <a:rPr lang="en-US" altLang="de-DE" sz="1600" b="1" dirty="0" smtClean="0">
                <a:solidFill>
                  <a:srgbClr val="0099FF"/>
                </a:solidFill>
                <a:latin typeface="Arial" pitchFamily="34" charset="0"/>
              </a:rPr>
              <a:t>MAXIMIERT DEN LANGFRISTIGEN GEWINN.</a:t>
            </a:r>
            <a:endParaRPr lang="en-US" altLang="de-DE" sz="1600" b="1" dirty="0">
              <a:solidFill>
                <a:srgbClr val="0099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8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3081" y="424223"/>
            <a:ext cx="8695857" cy="317899"/>
          </a:xfrm>
        </p:spPr>
        <p:txBody>
          <a:bodyPr/>
          <a:lstStyle/>
          <a:p>
            <a:r>
              <a:rPr lang="de-DE" dirty="0" smtClean="0"/>
              <a:t>KURZ- UND LANGFRISTIGE ANGEBOTSKURVEN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81125" y="1500188"/>
            <a:ext cx="0" cy="3548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381125" y="5048250"/>
            <a:ext cx="5881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Arc 6"/>
          <p:cNvSpPr>
            <a:spLocks/>
          </p:cNvSpPr>
          <p:nvPr/>
        </p:nvSpPr>
        <p:spPr bwMode="auto">
          <a:xfrm>
            <a:off x="1119188" y="881063"/>
            <a:ext cx="5749925" cy="3357562"/>
          </a:xfrm>
          <a:custGeom>
            <a:avLst/>
            <a:gdLst>
              <a:gd name="T0" fmla="*/ 2147483647 w 21203"/>
              <a:gd name="T1" fmla="*/ 2147483647 h 18343"/>
              <a:gd name="T2" fmla="*/ 2147483647 w 21203"/>
              <a:gd name="T3" fmla="*/ 2147483647 h 18343"/>
              <a:gd name="T4" fmla="*/ 0 w 21203"/>
              <a:gd name="T5" fmla="*/ 0 h 18343"/>
              <a:gd name="T6" fmla="*/ 0 60000 65536"/>
              <a:gd name="T7" fmla="*/ 0 60000 65536"/>
              <a:gd name="T8" fmla="*/ 0 60000 65536"/>
              <a:gd name="T9" fmla="*/ 0 w 21203"/>
              <a:gd name="T10" fmla="*/ 0 h 18343"/>
              <a:gd name="T11" fmla="*/ 21203 w 21203"/>
              <a:gd name="T12" fmla="*/ 18343 h 183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03" h="18343" fill="none" extrusionOk="0">
                <a:moveTo>
                  <a:pt x="21203" y="4121"/>
                </a:moveTo>
                <a:cubicBezTo>
                  <a:pt x="20057" y="10017"/>
                  <a:pt x="16507" y="15170"/>
                  <a:pt x="11405" y="18342"/>
                </a:cubicBezTo>
              </a:path>
              <a:path w="21203" h="18343" stroke="0" extrusionOk="0">
                <a:moveTo>
                  <a:pt x="21203" y="4121"/>
                </a:moveTo>
                <a:cubicBezTo>
                  <a:pt x="20057" y="10017"/>
                  <a:pt x="16507" y="15170"/>
                  <a:pt x="11405" y="18342"/>
                </a:cubicBezTo>
                <a:lnTo>
                  <a:pt x="0" y="0"/>
                </a:lnTo>
                <a:lnTo>
                  <a:pt x="21203" y="4121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5"/>
          <p:cNvSpPr>
            <a:spLocks/>
          </p:cNvSpPr>
          <p:nvPr/>
        </p:nvSpPr>
        <p:spPr bwMode="auto">
          <a:xfrm rot="10800000">
            <a:off x="1431925" y="2573338"/>
            <a:ext cx="5683250" cy="1689100"/>
          </a:xfrm>
          <a:custGeom>
            <a:avLst/>
            <a:gdLst>
              <a:gd name="T0" fmla="*/ 0 w 39462"/>
              <a:gd name="T1" fmla="*/ 2147483647 h 21600"/>
              <a:gd name="T2" fmla="*/ 2147483647 w 39462"/>
              <a:gd name="T3" fmla="*/ 2147483647 h 21600"/>
              <a:gd name="T4" fmla="*/ 2147483647 w 39462"/>
              <a:gd name="T5" fmla="*/ 2147483647 h 21600"/>
              <a:gd name="T6" fmla="*/ 0 60000 65536"/>
              <a:gd name="T7" fmla="*/ 0 60000 65536"/>
              <a:gd name="T8" fmla="*/ 0 60000 65536"/>
              <a:gd name="T9" fmla="*/ 0 w 39462"/>
              <a:gd name="T10" fmla="*/ 0 h 21600"/>
              <a:gd name="T11" fmla="*/ 39462 w 3946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462" h="21600" fill="none" extrusionOk="0">
                <a:moveTo>
                  <a:pt x="-1" y="12633"/>
                </a:moveTo>
                <a:cubicBezTo>
                  <a:pt x="3511" y="4937"/>
                  <a:pt x="11191" y="-1"/>
                  <a:pt x="19651" y="-1"/>
                </a:cubicBezTo>
                <a:cubicBezTo>
                  <a:pt x="28252" y="-1"/>
                  <a:pt x="36033" y="5103"/>
                  <a:pt x="39461" y="12992"/>
                </a:cubicBezTo>
              </a:path>
              <a:path w="39462" h="21600" stroke="0" extrusionOk="0">
                <a:moveTo>
                  <a:pt x="-1" y="12633"/>
                </a:moveTo>
                <a:cubicBezTo>
                  <a:pt x="3511" y="4937"/>
                  <a:pt x="11191" y="-1"/>
                  <a:pt x="19651" y="-1"/>
                </a:cubicBezTo>
                <a:cubicBezTo>
                  <a:pt x="28252" y="-1"/>
                  <a:pt x="36033" y="5103"/>
                  <a:pt x="39461" y="12992"/>
                </a:cubicBezTo>
                <a:lnTo>
                  <a:pt x="19651" y="21600"/>
                </a:lnTo>
                <a:lnTo>
                  <a:pt x="-1" y="12633"/>
                </a:lnTo>
                <a:close/>
              </a:path>
            </a:pathLst>
          </a:custGeom>
          <a:noFill/>
          <a:ln w="25400" cap="rnd">
            <a:solidFill>
              <a:srgbClr val="20F90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99FF"/>
              </a:solidFill>
              <a:latin typeface="Arial" pitchFamily="34" charset="0"/>
            </a:endParaRPr>
          </a:p>
        </p:txBody>
      </p:sp>
      <p:sp>
        <p:nvSpPr>
          <p:cNvPr id="11" name="Arc 7"/>
          <p:cNvSpPr>
            <a:spLocks/>
          </p:cNvSpPr>
          <p:nvPr/>
        </p:nvSpPr>
        <p:spPr bwMode="auto">
          <a:xfrm>
            <a:off x="2379663" y="3000375"/>
            <a:ext cx="517525" cy="1916113"/>
          </a:xfrm>
          <a:custGeom>
            <a:avLst/>
            <a:gdLst>
              <a:gd name="T0" fmla="*/ 2147483647 w 21445"/>
              <a:gd name="T1" fmla="*/ 2147483647 h 19969"/>
              <a:gd name="T2" fmla="*/ 2147483647 w 21445"/>
              <a:gd name="T3" fmla="*/ 2147483647 h 19969"/>
              <a:gd name="T4" fmla="*/ 0 w 21445"/>
              <a:gd name="T5" fmla="*/ 0 h 19969"/>
              <a:gd name="T6" fmla="*/ 0 60000 65536"/>
              <a:gd name="T7" fmla="*/ 0 60000 65536"/>
              <a:gd name="T8" fmla="*/ 0 60000 65536"/>
              <a:gd name="T9" fmla="*/ 0 w 21445"/>
              <a:gd name="T10" fmla="*/ 0 h 19969"/>
              <a:gd name="T11" fmla="*/ 21445 w 21445"/>
              <a:gd name="T12" fmla="*/ 19969 h 199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45" h="19969" fill="none" extrusionOk="0">
                <a:moveTo>
                  <a:pt x="21444" y="2584"/>
                </a:moveTo>
                <a:cubicBezTo>
                  <a:pt x="20509" y="10342"/>
                  <a:pt x="15457" y="16990"/>
                  <a:pt x="8234" y="19969"/>
                </a:cubicBezTo>
              </a:path>
              <a:path w="21445" h="19969" stroke="0" extrusionOk="0">
                <a:moveTo>
                  <a:pt x="21444" y="2584"/>
                </a:moveTo>
                <a:cubicBezTo>
                  <a:pt x="20509" y="10342"/>
                  <a:pt x="15457" y="16990"/>
                  <a:pt x="8234" y="19969"/>
                </a:cubicBezTo>
                <a:lnTo>
                  <a:pt x="0" y="0"/>
                </a:lnTo>
                <a:lnTo>
                  <a:pt x="21444" y="2584"/>
                </a:lnTo>
                <a:close/>
              </a:path>
            </a:pathLst>
          </a:custGeom>
          <a:noFill/>
          <a:ln w="25400" cap="rnd">
            <a:solidFill>
              <a:srgbClr val="555555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Arc 12"/>
          <p:cNvSpPr>
            <a:spLocks/>
          </p:cNvSpPr>
          <p:nvPr/>
        </p:nvSpPr>
        <p:spPr bwMode="auto">
          <a:xfrm>
            <a:off x="3678238" y="3068638"/>
            <a:ext cx="747712" cy="1716087"/>
          </a:xfrm>
          <a:custGeom>
            <a:avLst/>
            <a:gdLst>
              <a:gd name="T0" fmla="*/ 2147483647 w 21506"/>
              <a:gd name="T1" fmla="*/ 2147483647 h 20714"/>
              <a:gd name="T2" fmla="*/ 2147483647 w 21506"/>
              <a:gd name="T3" fmla="*/ 2147483647 h 20714"/>
              <a:gd name="T4" fmla="*/ 0 w 21506"/>
              <a:gd name="T5" fmla="*/ 0 h 20714"/>
              <a:gd name="T6" fmla="*/ 0 60000 65536"/>
              <a:gd name="T7" fmla="*/ 0 60000 65536"/>
              <a:gd name="T8" fmla="*/ 0 60000 65536"/>
              <a:gd name="T9" fmla="*/ 0 w 21506"/>
              <a:gd name="T10" fmla="*/ 0 h 20714"/>
              <a:gd name="T11" fmla="*/ 21506 w 21506"/>
              <a:gd name="T12" fmla="*/ 20714 h 207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06" h="20714" fill="none" extrusionOk="0">
                <a:moveTo>
                  <a:pt x="21505" y="2015"/>
                </a:moveTo>
                <a:cubicBezTo>
                  <a:pt x="20681" y="10806"/>
                  <a:pt x="14590" y="18210"/>
                  <a:pt x="6123" y="20713"/>
                </a:cubicBezTo>
              </a:path>
              <a:path w="21506" h="20714" stroke="0" extrusionOk="0">
                <a:moveTo>
                  <a:pt x="21505" y="2015"/>
                </a:moveTo>
                <a:cubicBezTo>
                  <a:pt x="20681" y="10806"/>
                  <a:pt x="14590" y="18210"/>
                  <a:pt x="6123" y="20713"/>
                </a:cubicBezTo>
                <a:lnTo>
                  <a:pt x="0" y="0"/>
                </a:lnTo>
                <a:lnTo>
                  <a:pt x="21505" y="2015"/>
                </a:lnTo>
                <a:close/>
              </a:path>
            </a:pathLst>
          </a:custGeom>
          <a:noFill/>
          <a:ln w="25400" cap="rnd">
            <a:solidFill>
              <a:srgbClr val="0099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99FF"/>
              </a:solidFill>
              <a:latin typeface="Arial" pitchFamily="34" charset="0"/>
            </a:endParaRPr>
          </a:p>
        </p:txBody>
      </p:sp>
      <p:sp>
        <p:nvSpPr>
          <p:cNvPr id="13" name="Arc 11"/>
          <p:cNvSpPr>
            <a:spLocks/>
          </p:cNvSpPr>
          <p:nvPr/>
        </p:nvSpPr>
        <p:spPr bwMode="auto">
          <a:xfrm>
            <a:off x="5395913" y="2044700"/>
            <a:ext cx="938212" cy="2559050"/>
          </a:xfrm>
          <a:custGeom>
            <a:avLst/>
            <a:gdLst>
              <a:gd name="T0" fmla="*/ 2147483647 w 21600"/>
              <a:gd name="T1" fmla="*/ 0 h 20718"/>
              <a:gd name="T2" fmla="*/ 2147483647 w 21600"/>
              <a:gd name="T3" fmla="*/ 2147483647 h 20718"/>
              <a:gd name="T4" fmla="*/ 0 w 21600"/>
              <a:gd name="T5" fmla="*/ 0 h 20718"/>
              <a:gd name="T6" fmla="*/ 0 60000 65536"/>
              <a:gd name="T7" fmla="*/ 0 60000 65536"/>
              <a:gd name="T8" fmla="*/ 0 60000 65536"/>
              <a:gd name="T9" fmla="*/ 0 w 21600"/>
              <a:gd name="T10" fmla="*/ 0 h 20718"/>
              <a:gd name="T11" fmla="*/ 21600 w 21600"/>
              <a:gd name="T12" fmla="*/ 20718 h 207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18" fill="none" extrusionOk="0">
                <a:moveTo>
                  <a:pt x="21600" y="0"/>
                </a:moveTo>
                <a:cubicBezTo>
                  <a:pt x="21600" y="9576"/>
                  <a:pt x="15294" y="18009"/>
                  <a:pt x="6109" y="20718"/>
                </a:cubicBezTo>
              </a:path>
              <a:path w="21600" h="20718" stroke="0" extrusionOk="0">
                <a:moveTo>
                  <a:pt x="21600" y="0"/>
                </a:moveTo>
                <a:cubicBezTo>
                  <a:pt x="21600" y="9576"/>
                  <a:pt x="15294" y="18009"/>
                  <a:pt x="6109" y="20718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FF33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99FF"/>
              </a:solidFill>
              <a:latin typeface="Arial" pitchFamily="34" charset="0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2667000" y="4006850"/>
            <a:ext cx="0" cy="10414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V="1">
            <a:off x="4240213" y="4251325"/>
            <a:ext cx="0" cy="7985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>
            <a:off x="6302375" y="2736850"/>
            <a:ext cx="0" cy="23114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6861175" y="141922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</a:rPr>
              <a:t>MC(y)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7075488" y="3038475"/>
            <a:ext cx="73257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0F90F"/>
                </a:solidFill>
                <a:effectLst/>
                <a:uLnTx/>
                <a:uFillTx/>
                <a:latin typeface="Arial" pitchFamily="34" charset="0"/>
              </a:rPr>
              <a:t>AC(y)</a:t>
            </a: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7099300" y="5038725"/>
            <a:ext cx="31418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</a:t>
            </a:r>
          </a:p>
        </p:txBody>
      </p:sp>
      <p:pic>
        <p:nvPicPr>
          <p:cNvPr id="162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42" y="1500188"/>
            <a:ext cx="320783" cy="38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449985" y="5760554"/>
            <a:ext cx="377988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KURZFRISTIGE ANGEBOTSKURVEN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H="1" flipV="1">
            <a:off x="2762250" y="4405313"/>
            <a:ext cx="2309813" cy="1381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H="1" flipV="1">
            <a:off x="4357688" y="3929063"/>
            <a:ext cx="1690687" cy="1857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H="1" flipV="1">
            <a:off x="5929313" y="4310063"/>
            <a:ext cx="476250" cy="14525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1963924" y="1715923"/>
            <a:ext cx="364522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LANGFRISTIGE ANGEBOTSKURVE</a:t>
            </a:r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857750" y="2095500"/>
            <a:ext cx="1047750" cy="1000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76" y="490484"/>
            <a:ext cx="8695857" cy="317899"/>
          </a:xfrm>
        </p:spPr>
        <p:txBody>
          <a:bodyPr/>
          <a:lstStyle/>
          <a:p>
            <a:r>
              <a:rPr lang="de-DE" dirty="0" smtClean="0"/>
              <a:t>PRODUZENTENRENTE (</a:t>
            </a:r>
            <a:r>
              <a:rPr lang="de-DE" dirty="0" err="1" smtClean="0"/>
              <a:t>ps</a:t>
            </a:r>
            <a:r>
              <a:rPr lang="de-DE" dirty="0" smtClean="0"/>
              <a:t>)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117767" y="1600200"/>
            <a:ext cx="6718009" cy="4258734"/>
            <a:chOff x="1117767" y="1289050"/>
            <a:chExt cx="6718009" cy="4258734"/>
          </a:xfrm>
        </p:grpSpPr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1438275" y="2619375"/>
              <a:ext cx="3638550" cy="1857375"/>
            </a:xfrm>
            <a:custGeom>
              <a:avLst/>
              <a:gdLst>
                <a:gd name="T0" fmla="*/ 0 w 2292"/>
                <a:gd name="T1" fmla="*/ 0 h 1170"/>
                <a:gd name="T2" fmla="*/ 2147483647 w 2292"/>
                <a:gd name="T3" fmla="*/ 0 h 1170"/>
                <a:gd name="T4" fmla="*/ 2147483647 w 2292"/>
                <a:gd name="T5" fmla="*/ 2147483647 h 1170"/>
                <a:gd name="T6" fmla="*/ 2147483647 w 2292"/>
                <a:gd name="T7" fmla="*/ 2147483647 h 1170"/>
                <a:gd name="T8" fmla="*/ 2147483647 w 2292"/>
                <a:gd name="T9" fmla="*/ 2147483647 h 1170"/>
                <a:gd name="T10" fmla="*/ 2147483647 w 2292"/>
                <a:gd name="T11" fmla="*/ 2147483647 h 1170"/>
                <a:gd name="T12" fmla="*/ 2147483647 w 2292"/>
                <a:gd name="T13" fmla="*/ 2147483647 h 1170"/>
                <a:gd name="T14" fmla="*/ 2147483647 w 2292"/>
                <a:gd name="T15" fmla="*/ 2147483647 h 1170"/>
                <a:gd name="T16" fmla="*/ 2147483647 w 2292"/>
                <a:gd name="T17" fmla="*/ 2147483647 h 1170"/>
                <a:gd name="T18" fmla="*/ 2147483647 w 2292"/>
                <a:gd name="T19" fmla="*/ 2147483647 h 1170"/>
                <a:gd name="T20" fmla="*/ 2147483647 w 2292"/>
                <a:gd name="T21" fmla="*/ 2147483647 h 1170"/>
                <a:gd name="T22" fmla="*/ 2147483647 w 2292"/>
                <a:gd name="T23" fmla="*/ 2147483647 h 1170"/>
                <a:gd name="T24" fmla="*/ 2147483647 w 2292"/>
                <a:gd name="T25" fmla="*/ 2147483647 h 1170"/>
                <a:gd name="T26" fmla="*/ 2147483647 w 2292"/>
                <a:gd name="T27" fmla="*/ 2147483647 h 1170"/>
                <a:gd name="T28" fmla="*/ 2147483647 w 2292"/>
                <a:gd name="T29" fmla="*/ 2147483647 h 1170"/>
                <a:gd name="T30" fmla="*/ 2147483647 w 2292"/>
                <a:gd name="T31" fmla="*/ 2147483647 h 1170"/>
                <a:gd name="T32" fmla="*/ 2147483647 w 2292"/>
                <a:gd name="T33" fmla="*/ 2147483647 h 1170"/>
                <a:gd name="T34" fmla="*/ 2147483647 w 2292"/>
                <a:gd name="T35" fmla="*/ 2147483647 h 1170"/>
                <a:gd name="T36" fmla="*/ 2147483647 w 2292"/>
                <a:gd name="T37" fmla="*/ 2147483647 h 1170"/>
                <a:gd name="T38" fmla="*/ 2147483647 w 2292"/>
                <a:gd name="T39" fmla="*/ 2147483647 h 1170"/>
                <a:gd name="T40" fmla="*/ 2147483647 w 2292"/>
                <a:gd name="T41" fmla="*/ 2147483647 h 1170"/>
                <a:gd name="T42" fmla="*/ 2147483647 w 2292"/>
                <a:gd name="T43" fmla="*/ 2147483647 h 1170"/>
                <a:gd name="T44" fmla="*/ 0 w 2292"/>
                <a:gd name="T45" fmla="*/ 2147483647 h 1170"/>
                <a:gd name="T46" fmla="*/ 0 w 2292"/>
                <a:gd name="T47" fmla="*/ 0 h 11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92"/>
                <a:gd name="T73" fmla="*/ 0 h 1170"/>
                <a:gd name="T74" fmla="*/ 2292 w 2292"/>
                <a:gd name="T75" fmla="*/ 1170 h 117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92" h="1170">
                  <a:moveTo>
                    <a:pt x="0" y="0"/>
                  </a:moveTo>
                  <a:lnTo>
                    <a:pt x="2292" y="0"/>
                  </a:lnTo>
                  <a:lnTo>
                    <a:pt x="2238" y="210"/>
                  </a:lnTo>
                  <a:lnTo>
                    <a:pt x="2172" y="366"/>
                  </a:lnTo>
                  <a:lnTo>
                    <a:pt x="2064" y="546"/>
                  </a:lnTo>
                  <a:lnTo>
                    <a:pt x="1962" y="690"/>
                  </a:lnTo>
                  <a:lnTo>
                    <a:pt x="1842" y="828"/>
                  </a:lnTo>
                  <a:lnTo>
                    <a:pt x="1680" y="972"/>
                  </a:lnTo>
                  <a:lnTo>
                    <a:pt x="1524" y="1062"/>
                  </a:lnTo>
                  <a:lnTo>
                    <a:pt x="1326" y="1134"/>
                  </a:lnTo>
                  <a:lnTo>
                    <a:pt x="1176" y="1164"/>
                  </a:lnTo>
                  <a:lnTo>
                    <a:pt x="1032" y="1170"/>
                  </a:lnTo>
                  <a:lnTo>
                    <a:pt x="936" y="1164"/>
                  </a:lnTo>
                  <a:lnTo>
                    <a:pt x="822" y="1140"/>
                  </a:lnTo>
                  <a:lnTo>
                    <a:pt x="702" y="1098"/>
                  </a:lnTo>
                  <a:lnTo>
                    <a:pt x="600" y="1056"/>
                  </a:lnTo>
                  <a:lnTo>
                    <a:pt x="498" y="996"/>
                  </a:lnTo>
                  <a:lnTo>
                    <a:pt x="396" y="924"/>
                  </a:lnTo>
                  <a:lnTo>
                    <a:pt x="318" y="858"/>
                  </a:lnTo>
                  <a:lnTo>
                    <a:pt x="234" y="774"/>
                  </a:lnTo>
                  <a:lnTo>
                    <a:pt x="162" y="690"/>
                  </a:lnTo>
                  <a:lnTo>
                    <a:pt x="102" y="60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" name="Line 3"/>
            <p:cNvSpPr>
              <a:spLocks noChangeShapeType="1"/>
            </p:cNvSpPr>
            <p:nvPr/>
          </p:nvSpPr>
          <p:spPr bwMode="auto">
            <a:xfrm flipV="1">
              <a:off x="1428750" y="1522413"/>
              <a:ext cx="0" cy="3643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428750" y="5167313"/>
              <a:ext cx="57388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7123113" y="5208588"/>
              <a:ext cx="299762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</a:t>
              </a:r>
            </a:p>
          </p:txBody>
        </p:sp>
        <p:sp>
          <p:nvSpPr>
            <p:cNvPr id="12" name="Arc 7"/>
            <p:cNvSpPr>
              <a:spLocks/>
            </p:cNvSpPr>
            <p:nvPr/>
          </p:nvSpPr>
          <p:spPr bwMode="auto">
            <a:xfrm rot="10800000">
              <a:off x="1914525" y="1289050"/>
              <a:ext cx="5113338" cy="2262188"/>
            </a:xfrm>
            <a:custGeom>
              <a:avLst/>
              <a:gdLst>
                <a:gd name="T0" fmla="*/ 0 w 38507"/>
                <a:gd name="T1" fmla="*/ 2147483647 h 21600"/>
                <a:gd name="T2" fmla="*/ 2147483647 w 38507"/>
                <a:gd name="T3" fmla="*/ 2147483647 h 21600"/>
                <a:gd name="T4" fmla="*/ 2147483647 w 38507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8507"/>
                <a:gd name="T10" fmla="*/ 0 h 21600"/>
                <a:gd name="T11" fmla="*/ 38507 w 3850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507" h="21600" fill="none" extrusionOk="0">
                  <a:moveTo>
                    <a:pt x="0" y="8887"/>
                  </a:moveTo>
                  <a:cubicBezTo>
                    <a:pt x="4065" y="3303"/>
                    <a:pt x="10555" y="-1"/>
                    <a:pt x="17463" y="-1"/>
                  </a:cubicBezTo>
                  <a:cubicBezTo>
                    <a:pt x="27516" y="-1"/>
                    <a:pt x="36241" y="6936"/>
                    <a:pt x="38507" y="16731"/>
                  </a:cubicBezTo>
                </a:path>
                <a:path w="38507" h="21600" stroke="0" extrusionOk="0">
                  <a:moveTo>
                    <a:pt x="0" y="8887"/>
                  </a:moveTo>
                  <a:cubicBezTo>
                    <a:pt x="4065" y="3303"/>
                    <a:pt x="10555" y="-1"/>
                    <a:pt x="17463" y="-1"/>
                  </a:cubicBezTo>
                  <a:cubicBezTo>
                    <a:pt x="27516" y="-1"/>
                    <a:pt x="36241" y="6936"/>
                    <a:pt x="38507" y="16731"/>
                  </a:cubicBezTo>
                  <a:lnTo>
                    <a:pt x="17463" y="21600"/>
                  </a:lnTo>
                  <a:lnTo>
                    <a:pt x="0" y="8887"/>
                  </a:lnTo>
                  <a:close/>
                </a:path>
              </a:pathLst>
            </a:custGeom>
            <a:noFill/>
            <a:ln w="25400" cap="rnd">
              <a:solidFill>
                <a:srgbClr val="55555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" name="Arc 8"/>
            <p:cNvSpPr>
              <a:spLocks/>
            </p:cNvSpPr>
            <p:nvPr/>
          </p:nvSpPr>
          <p:spPr bwMode="auto">
            <a:xfrm rot="10800000">
              <a:off x="1450975" y="1501775"/>
              <a:ext cx="5362575" cy="2687638"/>
            </a:xfrm>
            <a:custGeom>
              <a:avLst/>
              <a:gdLst>
                <a:gd name="T0" fmla="*/ 0 w 33174"/>
                <a:gd name="T1" fmla="*/ 2147483647 h 21600"/>
                <a:gd name="T2" fmla="*/ 2147483647 w 33174"/>
                <a:gd name="T3" fmla="*/ 2147483647 h 21600"/>
                <a:gd name="T4" fmla="*/ 2147483647 w 3317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3174"/>
                <a:gd name="T10" fmla="*/ 0 h 21600"/>
                <a:gd name="T11" fmla="*/ 33174 w 3317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174" h="21600" fill="none" extrusionOk="0">
                  <a:moveTo>
                    <a:pt x="0" y="8977"/>
                  </a:moveTo>
                  <a:cubicBezTo>
                    <a:pt x="4059" y="3340"/>
                    <a:pt x="10581" y="-1"/>
                    <a:pt x="17528" y="-1"/>
                  </a:cubicBezTo>
                  <a:cubicBezTo>
                    <a:pt x="23441" y="-1"/>
                    <a:pt x="29097" y="2424"/>
                    <a:pt x="33174" y="6708"/>
                  </a:cubicBezTo>
                </a:path>
                <a:path w="33174" h="21600" stroke="0" extrusionOk="0">
                  <a:moveTo>
                    <a:pt x="0" y="8977"/>
                  </a:moveTo>
                  <a:cubicBezTo>
                    <a:pt x="4059" y="3340"/>
                    <a:pt x="10581" y="-1"/>
                    <a:pt x="17528" y="-1"/>
                  </a:cubicBezTo>
                  <a:cubicBezTo>
                    <a:pt x="23441" y="-1"/>
                    <a:pt x="29097" y="2424"/>
                    <a:pt x="33174" y="6708"/>
                  </a:cubicBezTo>
                  <a:lnTo>
                    <a:pt x="17528" y="21600"/>
                  </a:lnTo>
                  <a:lnTo>
                    <a:pt x="0" y="8977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6819900" y="2882900"/>
              <a:ext cx="944169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AVC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7027863" y="2305050"/>
              <a:ext cx="80791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AC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4837113" y="1636713"/>
              <a:ext cx="831959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MC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1428750" y="2619375"/>
              <a:ext cx="364331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5072063" y="2619375"/>
              <a:ext cx="0" cy="254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117767" y="2420144"/>
              <a:ext cx="31098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</a:p>
          </p:txBody>
        </p:sp>
        <p:sp>
          <p:nvSpPr>
            <p:cNvPr id="20" name="Arc 16"/>
            <p:cNvSpPr>
              <a:spLocks/>
            </p:cNvSpPr>
            <p:nvPr/>
          </p:nvSpPr>
          <p:spPr bwMode="auto">
            <a:xfrm rot="10800000">
              <a:off x="1463675" y="1763713"/>
              <a:ext cx="3705225" cy="2714625"/>
            </a:xfrm>
            <a:custGeom>
              <a:avLst/>
              <a:gdLst>
                <a:gd name="T0" fmla="*/ 0 w 38744"/>
                <a:gd name="T1" fmla="*/ 2147483647 h 21600"/>
                <a:gd name="T2" fmla="*/ 2147483647 w 38744"/>
                <a:gd name="T3" fmla="*/ 2147483647 h 21600"/>
                <a:gd name="T4" fmla="*/ 2147483647 w 3874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8744"/>
                <a:gd name="T10" fmla="*/ 0 h 21600"/>
                <a:gd name="T11" fmla="*/ 38744 w 3874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744" h="21600" fill="none" extrusionOk="0">
                  <a:moveTo>
                    <a:pt x="0" y="18052"/>
                  </a:moveTo>
                  <a:cubicBezTo>
                    <a:pt x="1734" y="7635"/>
                    <a:pt x="10746" y="-1"/>
                    <a:pt x="21307" y="-1"/>
                  </a:cubicBezTo>
                  <a:cubicBezTo>
                    <a:pt x="28198" y="-1"/>
                    <a:pt x="34676" y="3288"/>
                    <a:pt x="38743" y="8852"/>
                  </a:cubicBezTo>
                </a:path>
                <a:path w="38744" h="21600" stroke="0" extrusionOk="0">
                  <a:moveTo>
                    <a:pt x="0" y="18052"/>
                  </a:moveTo>
                  <a:cubicBezTo>
                    <a:pt x="1734" y="7635"/>
                    <a:pt x="10746" y="-1"/>
                    <a:pt x="21307" y="-1"/>
                  </a:cubicBezTo>
                  <a:cubicBezTo>
                    <a:pt x="28198" y="-1"/>
                    <a:pt x="34676" y="3288"/>
                    <a:pt x="38743" y="8852"/>
                  </a:cubicBezTo>
                  <a:lnTo>
                    <a:pt x="21307" y="21600"/>
                  </a:lnTo>
                  <a:lnTo>
                    <a:pt x="0" y="18052"/>
                  </a:lnTo>
                  <a:close/>
                </a:path>
              </a:pathLst>
            </a:custGeom>
            <a:noFill/>
            <a:ln w="25400" cap="rnd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1" name="Arc 17"/>
            <p:cNvSpPr>
              <a:spLocks/>
            </p:cNvSpPr>
            <p:nvPr/>
          </p:nvSpPr>
          <p:spPr bwMode="auto">
            <a:xfrm rot="10800000">
              <a:off x="3133725" y="1763713"/>
              <a:ext cx="2036763" cy="2435225"/>
            </a:xfrm>
            <a:custGeom>
              <a:avLst/>
              <a:gdLst>
                <a:gd name="T0" fmla="*/ 0 w 21307"/>
                <a:gd name="T1" fmla="*/ 2147483647 h 19379"/>
                <a:gd name="T2" fmla="*/ 2147483647 w 21307"/>
                <a:gd name="T3" fmla="*/ 0 h 19379"/>
                <a:gd name="T4" fmla="*/ 2147483647 w 21307"/>
                <a:gd name="T5" fmla="*/ 2147483647 h 19379"/>
                <a:gd name="T6" fmla="*/ 0 60000 65536"/>
                <a:gd name="T7" fmla="*/ 0 60000 65536"/>
                <a:gd name="T8" fmla="*/ 0 60000 65536"/>
                <a:gd name="T9" fmla="*/ 0 w 21307"/>
                <a:gd name="T10" fmla="*/ 0 h 19379"/>
                <a:gd name="T11" fmla="*/ 21307 w 21307"/>
                <a:gd name="T12" fmla="*/ 19379 h 193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07" h="19379" fill="none" extrusionOk="0">
                  <a:moveTo>
                    <a:pt x="0" y="15831"/>
                  </a:moveTo>
                  <a:cubicBezTo>
                    <a:pt x="1143" y="8967"/>
                    <a:pt x="5523" y="3073"/>
                    <a:pt x="11766" y="0"/>
                  </a:cubicBezTo>
                </a:path>
                <a:path w="21307" h="19379" stroke="0" extrusionOk="0">
                  <a:moveTo>
                    <a:pt x="0" y="15831"/>
                  </a:moveTo>
                  <a:cubicBezTo>
                    <a:pt x="1143" y="8967"/>
                    <a:pt x="5523" y="3073"/>
                    <a:pt x="11766" y="0"/>
                  </a:cubicBezTo>
                  <a:lnTo>
                    <a:pt x="21307" y="19379"/>
                  </a:lnTo>
                  <a:lnTo>
                    <a:pt x="0" y="15831"/>
                  </a:lnTo>
                  <a:close/>
                </a:path>
              </a:pathLst>
            </a:custGeom>
            <a:noFill/>
            <a:ln w="50800" cap="rnd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544003" y="3251944"/>
              <a:ext cx="458459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PS</a:t>
              </a: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4624388" y="5208588"/>
              <a:ext cx="642805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y*(p)</a:t>
              </a:r>
            </a:p>
          </p:txBody>
        </p:sp>
      </p:grpSp>
      <p:pic>
        <p:nvPicPr>
          <p:cNvPr id="163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32" y="1812924"/>
            <a:ext cx="313918" cy="37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5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6" y="808535"/>
            <a:ext cx="8695857" cy="331151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PRODUZENTENRENTE (</a:t>
            </a:r>
            <a:r>
              <a:rPr lang="de-DE" dirty="0" err="1">
                <a:solidFill>
                  <a:srgbClr val="000000"/>
                </a:solidFill>
              </a:rPr>
              <a:t>ps</a:t>
            </a:r>
            <a:r>
              <a:rPr lang="de-DE" dirty="0" smtClean="0">
                <a:solidFill>
                  <a:srgbClr val="000000"/>
                </a:solidFill>
              </a:rPr>
              <a:t>) – ALGEBRAISCH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85461"/>
            <a:ext cx="8697417" cy="4996069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PRODUZENTENRENTE IST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PS = UMSATZ – VARIABLE KOSTEN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GEWINN = UMSATZ – VARIABLE KOSTEN – FIXKOSTEN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SOMIT IST	PS = GEWINN + FIXKOSTEN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543217"/>
              </p:ext>
            </p:extLst>
          </p:nvPr>
        </p:nvGraphicFramePr>
        <p:xfrm>
          <a:off x="2464904" y="2263292"/>
          <a:ext cx="3803374" cy="1765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91" name="Formel" r:id="rId3" imgW="5695816" imgH="3200440" progId="Equation.3">
                  <p:embed/>
                </p:oleObj>
              </mc:Choice>
              <mc:Fallback>
                <p:oleObj name="Formel" r:id="rId3" imgW="5695816" imgH="32004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4904" y="2263292"/>
                        <a:ext cx="3803374" cy="17653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631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279" y="689943"/>
            <a:ext cx="8695857" cy="331150"/>
          </a:xfrm>
        </p:spPr>
        <p:txBody>
          <a:bodyPr/>
          <a:lstStyle/>
          <a:p>
            <a:r>
              <a:rPr lang="de-DE" dirty="0" smtClean="0"/>
              <a:t>PRODUZENTENRENTE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767900" y="1485900"/>
            <a:ext cx="6734039" cy="4258734"/>
            <a:chOff x="1101737" y="1289050"/>
            <a:chExt cx="6734039" cy="4258734"/>
          </a:xfrm>
        </p:grpSpPr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422400" y="2628900"/>
              <a:ext cx="3632200" cy="25273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1428750" y="2619375"/>
              <a:ext cx="3648075" cy="2552700"/>
            </a:xfrm>
            <a:custGeom>
              <a:avLst/>
              <a:gdLst>
                <a:gd name="T0" fmla="*/ 2147483647 w 2298"/>
                <a:gd name="T1" fmla="*/ 2147483647 h 1608"/>
                <a:gd name="T2" fmla="*/ 2147483647 w 2298"/>
                <a:gd name="T3" fmla="*/ 2147483647 h 1608"/>
                <a:gd name="T4" fmla="*/ 2147483647 w 2298"/>
                <a:gd name="T5" fmla="*/ 2147483647 h 1608"/>
                <a:gd name="T6" fmla="*/ 2147483647 w 2298"/>
                <a:gd name="T7" fmla="*/ 2147483647 h 1608"/>
                <a:gd name="T8" fmla="*/ 2147483647 w 2298"/>
                <a:gd name="T9" fmla="*/ 2147483647 h 1608"/>
                <a:gd name="T10" fmla="*/ 2147483647 w 2298"/>
                <a:gd name="T11" fmla="*/ 2147483647 h 1608"/>
                <a:gd name="T12" fmla="*/ 2147483647 w 2298"/>
                <a:gd name="T13" fmla="*/ 2147483647 h 1608"/>
                <a:gd name="T14" fmla="*/ 2147483647 w 2298"/>
                <a:gd name="T15" fmla="*/ 2147483647 h 1608"/>
                <a:gd name="T16" fmla="*/ 2147483647 w 2298"/>
                <a:gd name="T17" fmla="*/ 2147483647 h 1608"/>
                <a:gd name="T18" fmla="*/ 2147483647 w 2298"/>
                <a:gd name="T19" fmla="*/ 2147483647 h 1608"/>
                <a:gd name="T20" fmla="*/ 2147483647 w 2298"/>
                <a:gd name="T21" fmla="*/ 2147483647 h 1608"/>
                <a:gd name="T22" fmla="*/ 2147483647 w 2298"/>
                <a:gd name="T23" fmla="*/ 2147483647 h 1608"/>
                <a:gd name="T24" fmla="*/ 2147483647 w 2298"/>
                <a:gd name="T25" fmla="*/ 2147483647 h 1608"/>
                <a:gd name="T26" fmla="*/ 2147483647 w 2298"/>
                <a:gd name="T27" fmla="*/ 2147483647 h 1608"/>
                <a:gd name="T28" fmla="*/ 2147483647 w 2298"/>
                <a:gd name="T29" fmla="*/ 2147483647 h 1608"/>
                <a:gd name="T30" fmla="*/ 2147483647 w 2298"/>
                <a:gd name="T31" fmla="*/ 2147483647 h 1608"/>
                <a:gd name="T32" fmla="*/ 2147483647 w 2298"/>
                <a:gd name="T33" fmla="*/ 2147483647 h 1608"/>
                <a:gd name="T34" fmla="*/ 2147483647 w 2298"/>
                <a:gd name="T35" fmla="*/ 2147483647 h 1608"/>
                <a:gd name="T36" fmla="*/ 2147483647 w 2298"/>
                <a:gd name="T37" fmla="*/ 2147483647 h 1608"/>
                <a:gd name="T38" fmla="*/ 2147483647 w 2298"/>
                <a:gd name="T39" fmla="*/ 2147483647 h 1608"/>
                <a:gd name="T40" fmla="*/ 2147483647 w 2298"/>
                <a:gd name="T41" fmla="*/ 2147483647 h 1608"/>
                <a:gd name="T42" fmla="*/ 2147483647 w 2298"/>
                <a:gd name="T43" fmla="*/ 2147483647 h 1608"/>
                <a:gd name="T44" fmla="*/ 2147483647 w 2298"/>
                <a:gd name="T45" fmla="*/ 2147483647 h 1608"/>
                <a:gd name="T46" fmla="*/ 2147483647 w 2298"/>
                <a:gd name="T47" fmla="*/ 0 h 1608"/>
                <a:gd name="T48" fmla="*/ 2147483647 w 2298"/>
                <a:gd name="T49" fmla="*/ 2147483647 h 1608"/>
                <a:gd name="T50" fmla="*/ 2147483647 w 2298"/>
                <a:gd name="T51" fmla="*/ 2147483647 h 1608"/>
                <a:gd name="T52" fmla="*/ 0 w 2298"/>
                <a:gd name="T53" fmla="*/ 2147483647 h 1608"/>
                <a:gd name="T54" fmla="*/ 2147483647 w 2298"/>
                <a:gd name="T55" fmla="*/ 2147483647 h 160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298"/>
                <a:gd name="T85" fmla="*/ 0 h 1608"/>
                <a:gd name="T86" fmla="*/ 2298 w 2298"/>
                <a:gd name="T87" fmla="*/ 1608 h 160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298" h="1608">
                  <a:moveTo>
                    <a:pt x="6" y="450"/>
                  </a:moveTo>
                  <a:lnTo>
                    <a:pt x="90" y="582"/>
                  </a:lnTo>
                  <a:lnTo>
                    <a:pt x="150" y="666"/>
                  </a:lnTo>
                  <a:lnTo>
                    <a:pt x="222" y="756"/>
                  </a:lnTo>
                  <a:lnTo>
                    <a:pt x="294" y="828"/>
                  </a:lnTo>
                  <a:lnTo>
                    <a:pt x="390" y="912"/>
                  </a:lnTo>
                  <a:lnTo>
                    <a:pt x="498" y="990"/>
                  </a:lnTo>
                  <a:lnTo>
                    <a:pt x="600" y="1050"/>
                  </a:lnTo>
                  <a:lnTo>
                    <a:pt x="756" y="1116"/>
                  </a:lnTo>
                  <a:lnTo>
                    <a:pt x="864" y="1146"/>
                  </a:lnTo>
                  <a:lnTo>
                    <a:pt x="972" y="1164"/>
                  </a:lnTo>
                  <a:lnTo>
                    <a:pt x="1074" y="1170"/>
                  </a:lnTo>
                  <a:lnTo>
                    <a:pt x="1188" y="1158"/>
                  </a:lnTo>
                  <a:lnTo>
                    <a:pt x="1296" y="1140"/>
                  </a:lnTo>
                  <a:lnTo>
                    <a:pt x="1404" y="1110"/>
                  </a:lnTo>
                  <a:lnTo>
                    <a:pt x="1506" y="1074"/>
                  </a:lnTo>
                  <a:lnTo>
                    <a:pt x="1662" y="984"/>
                  </a:lnTo>
                  <a:lnTo>
                    <a:pt x="1794" y="882"/>
                  </a:lnTo>
                  <a:lnTo>
                    <a:pt x="1896" y="786"/>
                  </a:lnTo>
                  <a:lnTo>
                    <a:pt x="2016" y="624"/>
                  </a:lnTo>
                  <a:lnTo>
                    <a:pt x="2088" y="522"/>
                  </a:lnTo>
                  <a:lnTo>
                    <a:pt x="2178" y="360"/>
                  </a:lnTo>
                  <a:lnTo>
                    <a:pt x="2256" y="156"/>
                  </a:lnTo>
                  <a:lnTo>
                    <a:pt x="2298" y="0"/>
                  </a:lnTo>
                  <a:lnTo>
                    <a:pt x="2292" y="216"/>
                  </a:lnTo>
                  <a:lnTo>
                    <a:pt x="2292" y="1608"/>
                  </a:lnTo>
                  <a:lnTo>
                    <a:pt x="0" y="1602"/>
                  </a:lnTo>
                  <a:lnTo>
                    <a:pt x="6" y="45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" name="Line 3"/>
            <p:cNvSpPr>
              <a:spLocks noChangeShapeType="1"/>
            </p:cNvSpPr>
            <p:nvPr/>
          </p:nvSpPr>
          <p:spPr bwMode="auto">
            <a:xfrm flipV="1">
              <a:off x="1428750" y="1522413"/>
              <a:ext cx="0" cy="3643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1428750" y="5167313"/>
              <a:ext cx="57388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7123113" y="5208588"/>
              <a:ext cx="299762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</a:t>
              </a:r>
            </a:p>
          </p:txBody>
        </p:sp>
        <p:sp>
          <p:nvSpPr>
            <p:cNvPr id="13" name="Arc 7"/>
            <p:cNvSpPr>
              <a:spLocks/>
            </p:cNvSpPr>
            <p:nvPr/>
          </p:nvSpPr>
          <p:spPr bwMode="auto">
            <a:xfrm rot="10800000">
              <a:off x="1914525" y="1289050"/>
              <a:ext cx="5113338" cy="2262188"/>
            </a:xfrm>
            <a:custGeom>
              <a:avLst/>
              <a:gdLst>
                <a:gd name="T0" fmla="*/ 0 w 38507"/>
                <a:gd name="T1" fmla="*/ 2147483647 h 21600"/>
                <a:gd name="T2" fmla="*/ 2147483647 w 38507"/>
                <a:gd name="T3" fmla="*/ 2147483647 h 21600"/>
                <a:gd name="T4" fmla="*/ 2147483647 w 38507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8507"/>
                <a:gd name="T10" fmla="*/ 0 h 21600"/>
                <a:gd name="T11" fmla="*/ 38507 w 3850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507" h="21600" fill="none" extrusionOk="0">
                  <a:moveTo>
                    <a:pt x="0" y="8887"/>
                  </a:moveTo>
                  <a:cubicBezTo>
                    <a:pt x="4065" y="3303"/>
                    <a:pt x="10555" y="-1"/>
                    <a:pt x="17463" y="-1"/>
                  </a:cubicBezTo>
                  <a:cubicBezTo>
                    <a:pt x="27516" y="-1"/>
                    <a:pt x="36241" y="6936"/>
                    <a:pt x="38507" y="16731"/>
                  </a:cubicBezTo>
                </a:path>
                <a:path w="38507" h="21600" stroke="0" extrusionOk="0">
                  <a:moveTo>
                    <a:pt x="0" y="8887"/>
                  </a:moveTo>
                  <a:cubicBezTo>
                    <a:pt x="4065" y="3303"/>
                    <a:pt x="10555" y="-1"/>
                    <a:pt x="17463" y="-1"/>
                  </a:cubicBezTo>
                  <a:cubicBezTo>
                    <a:pt x="27516" y="-1"/>
                    <a:pt x="36241" y="6936"/>
                    <a:pt x="38507" y="16731"/>
                  </a:cubicBezTo>
                  <a:lnTo>
                    <a:pt x="17463" y="21600"/>
                  </a:lnTo>
                  <a:lnTo>
                    <a:pt x="0" y="8887"/>
                  </a:lnTo>
                  <a:close/>
                </a:path>
              </a:pathLst>
            </a:custGeom>
            <a:noFill/>
            <a:ln w="25400" cap="rnd">
              <a:solidFill>
                <a:srgbClr val="55555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" name="Arc 8"/>
            <p:cNvSpPr>
              <a:spLocks/>
            </p:cNvSpPr>
            <p:nvPr/>
          </p:nvSpPr>
          <p:spPr bwMode="auto">
            <a:xfrm rot="10800000">
              <a:off x="1450975" y="1501775"/>
              <a:ext cx="5362575" cy="2687638"/>
            </a:xfrm>
            <a:custGeom>
              <a:avLst/>
              <a:gdLst>
                <a:gd name="T0" fmla="*/ 0 w 33174"/>
                <a:gd name="T1" fmla="*/ 2147483647 h 21600"/>
                <a:gd name="T2" fmla="*/ 2147483647 w 33174"/>
                <a:gd name="T3" fmla="*/ 2147483647 h 21600"/>
                <a:gd name="T4" fmla="*/ 2147483647 w 3317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3174"/>
                <a:gd name="T10" fmla="*/ 0 h 21600"/>
                <a:gd name="T11" fmla="*/ 33174 w 3317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174" h="21600" fill="none" extrusionOk="0">
                  <a:moveTo>
                    <a:pt x="0" y="8977"/>
                  </a:moveTo>
                  <a:cubicBezTo>
                    <a:pt x="4059" y="3340"/>
                    <a:pt x="10581" y="-1"/>
                    <a:pt x="17528" y="-1"/>
                  </a:cubicBezTo>
                  <a:cubicBezTo>
                    <a:pt x="23441" y="-1"/>
                    <a:pt x="29097" y="2424"/>
                    <a:pt x="33174" y="6708"/>
                  </a:cubicBezTo>
                </a:path>
                <a:path w="33174" h="21600" stroke="0" extrusionOk="0">
                  <a:moveTo>
                    <a:pt x="0" y="8977"/>
                  </a:moveTo>
                  <a:cubicBezTo>
                    <a:pt x="4059" y="3340"/>
                    <a:pt x="10581" y="-1"/>
                    <a:pt x="17528" y="-1"/>
                  </a:cubicBezTo>
                  <a:cubicBezTo>
                    <a:pt x="23441" y="-1"/>
                    <a:pt x="29097" y="2424"/>
                    <a:pt x="33174" y="6708"/>
                  </a:cubicBezTo>
                  <a:lnTo>
                    <a:pt x="17528" y="21600"/>
                  </a:lnTo>
                  <a:lnTo>
                    <a:pt x="0" y="8977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6819900" y="2882900"/>
              <a:ext cx="944169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AVC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7027863" y="2305050"/>
              <a:ext cx="80791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AC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4837113" y="1636713"/>
              <a:ext cx="831959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MC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1428750" y="2619375"/>
              <a:ext cx="364331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5072063" y="2619375"/>
              <a:ext cx="0" cy="254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1101737" y="2409782"/>
              <a:ext cx="31098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p</a:t>
              </a: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4624388" y="5208588"/>
              <a:ext cx="642805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y*(p)</a:t>
              </a:r>
            </a:p>
          </p:txBody>
        </p:sp>
        <p:sp>
          <p:nvSpPr>
            <p:cNvPr id="22" name="Arc 17"/>
            <p:cNvSpPr>
              <a:spLocks/>
            </p:cNvSpPr>
            <p:nvPr/>
          </p:nvSpPr>
          <p:spPr bwMode="auto">
            <a:xfrm rot="10800000">
              <a:off x="1463675" y="1763713"/>
              <a:ext cx="3705225" cy="2714625"/>
            </a:xfrm>
            <a:custGeom>
              <a:avLst/>
              <a:gdLst>
                <a:gd name="T0" fmla="*/ 0 w 38744"/>
                <a:gd name="T1" fmla="*/ 2147483647 h 21600"/>
                <a:gd name="T2" fmla="*/ 2147483647 w 38744"/>
                <a:gd name="T3" fmla="*/ 2147483647 h 21600"/>
                <a:gd name="T4" fmla="*/ 2147483647 w 38744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8744"/>
                <a:gd name="T10" fmla="*/ 0 h 21600"/>
                <a:gd name="T11" fmla="*/ 38744 w 3874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744" h="21600" fill="none" extrusionOk="0">
                  <a:moveTo>
                    <a:pt x="0" y="18052"/>
                  </a:moveTo>
                  <a:cubicBezTo>
                    <a:pt x="1734" y="7635"/>
                    <a:pt x="10746" y="-1"/>
                    <a:pt x="21307" y="-1"/>
                  </a:cubicBezTo>
                  <a:cubicBezTo>
                    <a:pt x="28198" y="-1"/>
                    <a:pt x="34676" y="3288"/>
                    <a:pt x="38743" y="8852"/>
                  </a:cubicBezTo>
                </a:path>
                <a:path w="38744" h="21600" stroke="0" extrusionOk="0">
                  <a:moveTo>
                    <a:pt x="0" y="18052"/>
                  </a:moveTo>
                  <a:cubicBezTo>
                    <a:pt x="1734" y="7635"/>
                    <a:pt x="10746" y="-1"/>
                    <a:pt x="21307" y="-1"/>
                  </a:cubicBezTo>
                  <a:cubicBezTo>
                    <a:pt x="28198" y="-1"/>
                    <a:pt x="34676" y="3288"/>
                    <a:pt x="38743" y="8852"/>
                  </a:cubicBezTo>
                  <a:lnTo>
                    <a:pt x="21307" y="21600"/>
                  </a:lnTo>
                  <a:lnTo>
                    <a:pt x="0" y="18052"/>
                  </a:lnTo>
                  <a:close/>
                </a:path>
              </a:pathLst>
            </a:custGeom>
            <a:noFill/>
            <a:ln w="25400" cap="rnd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3" name="Arc 18"/>
            <p:cNvSpPr>
              <a:spLocks/>
            </p:cNvSpPr>
            <p:nvPr/>
          </p:nvSpPr>
          <p:spPr bwMode="auto">
            <a:xfrm rot="10800000">
              <a:off x="3133725" y="1763713"/>
              <a:ext cx="2036763" cy="2435225"/>
            </a:xfrm>
            <a:custGeom>
              <a:avLst/>
              <a:gdLst>
                <a:gd name="T0" fmla="*/ 0 w 21307"/>
                <a:gd name="T1" fmla="*/ 2147483647 h 19379"/>
                <a:gd name="T2" fmla="*/ 2147483647 w 21307"/>
                <a:gd name="T3" fmla="*/ 0 h 19379"/>
                <a:gd name="T4" fmla="*/ 2147483647 w 21307"/>
                <a:gd name="T5" fmla="*/ 2147483647 h 19379"/>
                <a:gd name="T6" fmla="*/ 0 60000 65536"/>
                <a:gd name="T7" fmla="*/ 0 60000 65536"/>
                <a:gd name="T8" fmla="*/ 0 60000 65536"/>
                <a:gd name="T9" fmla="*/ 0 w 21307"/>
                <a:gd name="T10" fmla="*/ 0 h 19379"/>
                <a:gd name="T11" fmla="*/ 21307 w 21307"/>
                <a:gd name="T12" fmla="*/ 19379 h 193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07" h="19379" fill="none" extrusionOk="0">
                  <a:moveTo>
                    <a:pt x="0" y="15831"/>
                  </a:moveTo>
                  <a:cubicBezTo>
                    <a:pt x="1143" y="8967"/>
                    <a:pt x="5523" y="3073"/>
                    <a:pt x="11766" y="0"/>
                  </a:cubicBezTo>
                </a:path>
                <a:path w="21307" h="19379" stroke="0" extrusionOk="0">
                  <a:moveTo>
                    <a:pt x="0" y="15831"/>
                  </a:moveTo>
                  <a:cubicBezTo>
                    <a:pt x="1143" y="8967"/>
                    <a:pt x="5523" y="3073"/>
                    <a:pt x="11766" y="0"/>
                  </a:cubicBezTo>
                  <a:lnTo>
                    <a:pt x="21307" y="19379"/>
                  </a:lnTo>
                  <a:lnTo>
                    <a:pt x="0" y="15831"/>
                  </a:lnTo>
                  <a:close/>
                </a:path>
              </a:pathLst>
            </a:custGeom>
            <a:noFill/>
            <a:ln w="50800" cap="rnd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2664625" y="3831366"/>
              <a:ext cx="1038746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pitchFamily="34" charset="0"/>
                </a:rPr>
                <a:t>UMSATZ</a:t>
              </a:r>
            </a:p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pitchFamily="34" charset="0"/>
                </a:rPr>
                <a:t>= </a:t>
              </a:r>
              <a:r>
                <a:rPr kumimoji="0" lang="en-US" altLang="de-DE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pitchFamily="34" charset="0"/>
                </a:rPr>
                <a:t>py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pitchFamily="34" charset="0"/>
                </a:rPr>
                <a:t>*(p)</a:t>
              </a: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131626" y="4511970"/>
              <a:ext cx="969817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v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(y*(p))</a:t>
              </a:r>
            </a:p>
          </p:txBody>
        </p:sp>
      </p:grpSp>
      <p:pic>
        <p:nvPicPr>
          <p:cNvPr id="165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670" y="1719263"/>
            <a:ext cx="366212" cy="438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3096749" y="1378917"/>
            <a:ext cx="24349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PRODUZENTENRENTE</a:t>
            </a: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4294394" y="1719264"/>
            <a:ext cx="0" cy="107235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0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50"/>
            <a:ext cx="8695857" cy="370908"/>
          </a:xfrm>
        </p:spPr>
        <p:txBody>
          <a:bodyPr/>
          <a:lstStyle/>
          <a:p>
            <a:r>
              <a:rPr lang="de-DE" dirty="0" smtClean="0"/>
              <a:t>UNTERNEHMENSENTSCHEIDUNG UND MARKTVERHÄLTNISSE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ENTSCHEIDUNG EINES UNTERNEHMENS, WIE VIEL ES PRODUZIEREN SOLL HÄNGT AB VON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TECHNOLOGIE 								DEN MARKTVERHÄLTNISSEN							DEN ZIELEN DES UNTERNEHMENS 						DEM VERHALTEN DER KONKURRENTEN.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GIBT ES VIELE ANDERE UNTERNEHMEN IN DER SELBEN BRANCHE ODER NUR EINIGE WENIGE?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WIRKEN SICH DIE ENTSCHEIDUNGEN ANDERER UNTERNEHMEN AUS?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UNTERSCHEIDEN SICH DIE PRODUKTE DER KONKURRENTEN VON UNSEREM PRODUKT ODER SIND SIE (PRAKTISCH) IDENTISCH?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579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9341" y="941058"/>
            <a:ext cx="8695857" cy="331151"/>
          </a:xfrm>
        </p:spPr>
        <p:txBody>
          <a:bodyPr/>
          <a:lstStyle/>
          <a:p>
            <a:r>
              <a:rPr lang="de-DE" dirty="0" smtClean="0"/>
              <a:t>MARKTFORMEN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510748"/>
            <a:ext cx="8697417" cy="4531002"/>
          </a:xfrm>
        </p:spPr>
        <p:txBody>
          <a:bodyPr/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MONOPOL: EIN ALLEINIGER ANBIETER.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OLIGOPOL: EINIGE WENIGE ANBIETER – DIE ENTSCHEIDUNGEN EINES UNTERNEHMENS WIRKEN SICH AUF DAS/DIE ANDERE/N UNTERNEHMEN AUS.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DOMINANTES UNTERNEHMEN UND MEHRERE KLEINERE UNTERNEHMEN: ENTSCHEIDUNGEN DES DOMINANTEN UNTERNEHMENS WIRKEN SICH AUF DEM MARKT AUS.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MONOPOLISTISCHE KONKURRENZ: VIELE UNTERNEHMEN IN EINER bRANCHE, DEREN PRODUKTE SICH UNTERSCHEIDEN.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VOLLSTÄNDIGER WETTBEWERB: VIELE UNTERNEHMEN, DIE EIN IDENTISCHES PRODUKT ERZEUGEN, JEDES UNTERNEHMEN IST RELATIV ZUM GESAMTEN MARKT KLEIN.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diesem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unterstellen wir vollkommene konkurrenz auf den märkten für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inputs und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output. 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78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Preisfestsetzung des unternehmens bei vollkommener konkurrenz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unternehmen ist auf einem markt bei vollkommener konkurrenz ein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preisnehmer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d. h. es hat keine kontrolle über den (markt)preis.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Würde das unternehmen seinen preis über dem marktpreis festsetzen, so wäre seine nachfrage gleich null.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das unternehmen den preis unterhalb deS marktpreisES festlegt, dann würde es sich der gesamten marktnachfrage gegenübersehen.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1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828" y="649510"/>
            <a:ext cx="8695857" cy="344403"/>
          </a:xfrm>
        </p:spPr>
        <p:txBody>
          <a:bodyPr/>
          <a:lstStyle/>
          <a:p>
            <a:r>
              <a:rPr lang="de-DE" dirty="0" smtClean="0"/>
              <a:t>Marktnachfrage und </a:t>
            </a:r>
            <a:r>
              <a:rPr lang="de-DE" dirty="0" err="1" smtClean="0"/>
              <a:t>marktangebot</a:t>
            </a:r>
            <a:r>
              <a:rPr lang="de-DE" dirty="0" smtClean="0"/>
              <a:t>, UNTERNEHMENSNACHFRAGE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98713"/>
            <a:ext cx="8697417" cy="490206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71600" y="1447800"/>
            <a:ext cx="0" cy="3429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71600" y="4876800"/>
            <a:ext cx="480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999230" y="487680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57411" y="1412341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€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371600" y="1981200"/>
            <a:ext cx="4038600" cy="2895600"/>
          </a:xfrm>
          <a:prstGeom prst="line">
            <a:avLst/>
          </a:prstGeom>
          <a:noFill/>
          <a:ln w="25400">
            <a:solidFill>
              <a:srgbClr val="20F90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99FF"/>
              </a:solidFill>
              <a:latin typeface="Arial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382713" y="4127500"/>
            <a:ext cx="29321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1371600" y="2743200"/>
            <a:ext cx="1066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1371600" y="3429000"/>
            <a:ext cx="19812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1371600" y="2133600"/>
            <a:ext cx="4572000" cy="2286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252538" y="2619375"/>
            <a:ext cx="228600" cy="22860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211638" y="3989388"/>
            <a:ext cx="228600" cy="228600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879636" y="2564077"/>
            <a:ext cx="41517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894063" y="3216275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e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927706" y="3934090"/>
            <a:ext cx="41517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6003925" y="1843088"/>
            <a:ext cx="200696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MARKTANGEBOT 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241925" y="4333875"/>
            <a:ext cx="22890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0F90F"/>
                </a:solidFill>
                <a:effectLst/>
                <a:uLnTx/>
                <a:uFillTx/>
                <a:latin typeface="Arial" pitchFamily="34" charset="0"/>
              </a:rPr>
              <a:t>MARKTNACHFRAGE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20F90F"/>
                </a:solidFill>
                <a:effectLst/>
                <a:uLnTx/>
                <a:uFillTx/>
                <a:latin typeface="Arial" pitchFamily="34" charset="0"/>
              </a:rPr>
              <a:t>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20F90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4621715" y="2814614"/>
            <a:ext cx="5002212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BEI EINEM PREIS 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SIEHT SICH DAS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UNTERNEHMEN EINER NACHFRAGE VON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NULL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GEGENÜBER.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2070549" y="5246774"/>
            <a:ext cx="634275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BEI EINEM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PREIS 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p</a:t>
            </a:r>
            <a:r>
              <a: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”</a:t>
            </a: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panose="020B0604020202020204" pitchFamily="34" charset="0"/>
              </a:rPr>
              <a:t> SIEHT SICH DAS UNTERNEHMEN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DER GESAMTEN MARKTNACHFRAGE GEGENÜBER.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 flipV="1">
            <a:off x="1368425" y="1784350"/>
            <a:ext cx="0" cy="1644650"/>
          </a:xfrm>
          <a:prstGeom prst="line">
            <a:avLst/>
          </a:prstGeom>
          <a:noFill/>
          <a:ln w="508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Line 22"/>
          <p:cNvSpPr>
            <a:spLocks noChangeShapeType="1"/>
          </p:cNvSpPr>
          <p:nvPr/>
        </p:nvSpPr>
        <p:spPr bwMode="auto">
          <a:xfrm flipH="1">
            <a:off x="1357313" y="3429000"/>
            <a:ext cx="1981200" cy="0"/>
          </a:xfrm>
          <a:prstGeom prst="line">
            <a:avLst/>
          </a:prstGeom>
          <a:noFill/>
          <a:ln w="508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3359150" y="3406775"/>
            <a:ext cx="2051050" cy="1470025"/>
          </a:xfrm>
          <a:prstGeom prst="line">
            <a:avLst/>
          </a:prstGeom>
          <a:noFill/>
          <a:ln w="508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77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67" y="649510"/>
            <a:ext cx="8695857" cy="357655"/>
          </a:xfrm>
        </p:spPr>
        <p:txBody>
          <a:bodyPr/>
          <a:lstStyle/>
          <a:p>
            <a:r>
              <a:rPr lang="de-DE" dirty="0" smtClean="0"/>
              <a:t>DIE UNTERNEHMUNG IST RELATIV ZUM GESAMTMARKT KLEIN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238250" y="1500188"/>
            <a:ext cx="0" cy="2024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238250" y="3524250"/>
            <a:ext cx="67865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238250" y="1833563"/>
            <a:ext cx="6335713" cy="1692275"/>
          </a:xfrm>
          <a:custGeom>
            <a:avLst/>
            <a:gdLst>
              <a:gd name="T0" fmla="*/ 2147483647 w 3991"/>
              <a:gd name="T1" fmla="*/ 2147483647 h 1066"/>
              <a:gd name="T2" fmla="*/ 2147483647 w 3991"/>
              <a:gd name="T3" fmla="*/ 1058465625 h 1066"/>
              <a:gd name="T4" fmla="*/ 0 w 3991"/>
              <a:gd name="T5" fmla="*/ 1058465625 h 1066"/>
              <a:gd name="T6" fmla="*/ 0 w 3991"/>
              <a:gd name="T7" fmla="*/ 37803138 h 1066"/>
              <a:gd name="T8" fmla="*/ 0 w 3991"/>
              <a:gd name="T9" fmla="*/ 0 h 1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91"/>
              <a:gd name="T16" fmla="*/ 0 h 1066"/>
              <a:gd name="T17" fmla="*/ 3991 w 3991"/>
              <a:gd name="T18" fmla="*/ 1066 h 10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91" h="1066">
                <a:moveTo>
                  <a:pt x="3990" y="1065"/>
                </a:moveTo>
                <a:lnTo>
                  <a:pt x="3555" y="420"/>
                </a:lnTo>
                <a:lnTo>
                  <a:pt x="0" y="420"/>
                </a:lnTo>
                <a:lnTo>
                  <a:pt x="0" y="15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238250" y="1482228"/>
            <a:ext cx="281327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0F90F"/>
                </a:solidFill>
                <a:effectLst/>
                <a:uLnTx/>
                <a:uFillTx/>
                <a:latin typeface="Arial" pitchFamily="34" charset="0"/>
              </a:rPr>
              <a:t>MC DER UNTERNEHMUNG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20F90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6"/>
          <p:cNvSpPr>
            <a:spLocks/>
          </p:cNvSpPr>
          <p:nvPr/>
        </p:nvSpPr>
        <p:spPr bwMode="auto">
          <a:xfrm>
            <a:off x="1262063" y="1833563"/>
            <a:ext cx="168275" cy="1238250"/>
          </a:xfrm>
          <a:custGeom>
            <a:avLst/>
            <a:gdLst>
              <a:gd name="T0" fmla="*/ 3961190 w 34683"/>
              <a:gd name="T1" fmla="*/ 0 h 21600"/>
              <a:gd name="T2" fmla="*/ 0 w 34683"/>
              <a:gd name="T3" fmla="*/ 2147483647 h 21600"/>
              <a:gd name="T4" fmla="*/ 1494224 w 34683"/>
              <a:gd name="T5" fmla="*/ 0 h 21600"/>
              <a:gd name="T6" fmla="*/ 0 60000 65536"/>
              <a:gd name="T7" fmla="*/ 0 60000 65536"/>
              <a:gd name="T8" fmla="*/ 0 60000 65536"/>
              <a:gd name="T9" fmla="*/ 0 w 34683"/>
              <a:gd name="T10" fmla="*/ 0 h 21600"/>
              <a:gd name="T11" fmla="*/ 34683 w 3468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683" h="21600" fill="none" extrusionOk="0">
                <a:moveTo>
                  <a:pt x="34683" y="0"/>
                </a:moveTo>
                <a:cubicBezTo>
                  <a:pt x="34683" y="11929"/>
                  <a:pt x="25012" y="21600"/>
                  <a:pt x="13083" y="21600"/>
                </a:cubicBezTo>
                <a:cubicBezTo>
                  <a:pt x="8356" y="21599"/>
                  <a:pt x="3760" y="20049"/>
                  <a:pt x="-1" y="17187"/>
                </a:cubicBezTo>
              </a:path>
              <a:path w="34683" h="21600" stroke="0" extrusionOk="0">
                <a:moveTo>
                  <a:pt x="34683" y="0"/>
                </a:moveTo>
                <a:cubicBezTo>
                  <a:pt x="34683" y="11929"/>
                  <a:pt x="25012" y="21600"/>
                  <a:pt x="13083" y="21600"/>
                </a:cubicBezTo>
                <a:cubicBezTo>
                  <a:pt x="8356" y="21599"/>
                  <a:pt x="3760" y="20049"/>
                  <a:pt x="-1" y="17187"/>
                </a:cubicBezTo>
                <a:lnTo>
                  <a:pt x="13083" y="0"/>
                </a:lnTo>
                <a:lnTo>
                  <a:pt x="34683" y="0"/>
                </a:lnTo>
                <a:close/>
              </a:path>
            </a:pathLst>
          </a:custGeom>
          <a:noFill/>
          <a:ln w="25400" cap="rnd">
            <a:solidFill>
              <a:srgbClr val="20F90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99FF"/>
              </a:solidFill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731123" y="3605677"/>
            <a:ext cx="31418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</a:t>
            </a:r>
          </a:p>
        </p:txBody>
      </p:sp>
      <p:pic>
        <p:nvPicPr>
          <p:cNvPr id="157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93" y="1374038"/>
            <a:ext cx="378558" cy="447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856827" y="1836257"/>
            <a:ext cx="239007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NACHFRAGEKURVE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5F5F5F"/>
                </a:solidFill>
              </a:rPr>
              <a:t>DES UNTERNEHMENS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731756" y="4185064"/>
            <a:ext cx="6479338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b="0" kern="0" dirty="0" smtClean="0">
                <a:solidFill>
                  <a:srgbClr val="000000"/>
                </a:solidFill>
              </a:rPr>
              <a:t>DAS UNTERNEHMEN IST RELATIV ZUM GESAMTMARKT KLEIN,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de-AT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ES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KANN </a:t>
            </a:r>
            <a:r>
              <a:rPr lang="de-AT" altLang="de-DE" sz="1600" b="0" kern="0" dirty="0">
                <a:solidFill>
                  <a:srgbClr val="000000"/>
                </a:solidFill>
              </a:rPr>
              <a:t>DAHER ZUM </a:t>
            </a:r>
            <a:r>
              <a:rPr lang="de-AT" altLang="de-DE" sz="1600" b="0" kern="0" dirty="0" smtClean="0">
                <a:solidFill>
                  <a:srgbClr val="000000"/>
                </a:solidFill>
              </a:rPr>
              <a:t>MARKTPREIS </a:t>
            </a:r>
            <a:r>
              <a:rPr lang="de-AT" altLang="de-DE" sz="1600" b="0" kern="0" dirty="0">
                <a:solidFill>
                  <a:srgbClr val="000000"/>
                </a:solidFill>
              </a:rPr>
              <a:t>PRINZIPIELL SO </a:t>
            </a: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VIEL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de-AT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VERKAUFEN, WIE ES IM HINBLICK AUF SEINE ZIELSETZUNG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de-AT" altLang="de-DE" sz="1600" b="0" kern="0" baseline="0" dirty="0" smtClean="0">
                <a:solidFill>
                  <a:srgbClr val="000000"/>
                </a:solidFill>
              </a:rPr>
              <a:t>VERKAUFEN</a:t>
            </a:r>
            <a:r>
              <a:rPr lang="de-AT" altLang="de-DE" sz="1600" b="0" kern="0" dirty="0" smtClean="0">
                <a:solidFill>
                  <a:srgbClr val="000000"/>
                </a:solidFill>
              </a:rPr>
              <a:t> WILL. 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291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840316"/>
            <a:ext cx="8695857" cy="384160"/>
          </a:xfrm>
        </p:spPr>
        <p:txBody>
          <a:bodyPr/>
          <a:lstStyle/>
          <a:p>
            <a:r>
              <a:rPr lang="de-DE" dirty="0" smtClean="0"/>
              <a:t>GEWINNMAXIMIERUNG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38470"/>
            <a:ext cx="8697417" cy="5115339"/>
          </a:xfrm>
        </p:spPr>
        <p:txBody>
          <a:bodyPr/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ZIEL DES UNTERNEHMENS IST DIE MAXIMIERUNG SEINES GEWINNS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D. H. </a:t>
            </a:r>
          </a:p>
          <a:p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BEDINGUNG ERSTER ORDNUNG FÜR EIN GEWINNMAXIMUM LAUTET DANN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ODER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D. H. DER GEWINN MAXIMIERENDE OUTPUT IST DORT, WO DER PREIS GLEICH DEN GRENZKOSTEN IST. 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DIE BEDINGUNG ZWEITER ORDNUNG FÜR EIN MAXIMUM LAUTET </a:t>
            </a: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DAS BEDEUTET, DASS BEIM GEWINN MAXIMIERENDEN OUTPUT DIE GRENZKOSTEN STEIGEN MÜSSEN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493710"/>
              </p:ext>
            </p:extLst>
          </p:nvPr>
        </p:nvGraphicFramePr>
        <p:xfrm>
          <a:off x="2731466" y="1600891"/>
          <a:ext cx="2513013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40" name="Formel" r:id="rId3" imgW="1485720" imgH="291960" progId="Equation.3">
                  <p:embed/>
                </p:oleObj>
              </mc:Choice>
              <mc:Fallback>
                <p:oleObj name="Formel" r:id="rId3" imgW="1485720" imgH="29196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1466" y="1600891"/>
                        <a:ext cx="2513013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3326019"/>
              </p:ext>
            </p:extLst>
          </p:nvPr>
        </p:nvGraphicFramePr>
        <p:xfrm>
          <a:off x="3159744" y="2385392"/>
          <a:ext cx="2273645" cy="694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41" name="Formel" r:id="rId5" imgW="1663560" imgH="419040" progId="Equation.3">
                  <p:embed/>
                </p:oleObj>
              </mc:Choice>
              <mc:Fallback>
                <p:oleObj name="Formel" r:id="rId5" imgW="1663560" imgH="4190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744" y="2385392"/>
                        <a:ext cx="2273645" cy="6940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469355"/>
              </p:ext>
            </p:extLst>
          </p:nvPr>
        </p:nvGraphicFramePr>
        <p:xfrm>
          <a:off x="3472071" y="3511826"/>
          <a:ext cx="1484242" cy="331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42" name="Formel" r:id="rId7" imgW="2333692" imgH="600015" progId="Equation.3">
                  <p:embed/>
                </p:oleObj>
              </mc:Choice>
              <mc:Fallback>
                <p:oleObj name="Formel" r:id="rId7" imgW="2333692" imgH="600015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2071" y="3511826"/>
                        <a:ext cx="1484242" cy="3313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097597"/>
              </p:ext>
            </p:extLst>
          </p:nvPr>
        </p:nvGraphicFramePr>
        <p:xfrm>
          <a:off x="2305879" y="4192518"/>
          <a:ext cx="4956312" cy="671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43" name="Formel" r:id="rId9" imgW="7820092" imgH="1247702" progId="Equation.3">
                  <p:embed/>
                </p:oleObj>
              </mc:Choice>
              <mc:Fallback>
                <p:oleObj name="Formel" r:id="rId9" imgW="7820092" imgH="124770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5879" y="4192518"/>
                        <a:ext cx="4956312" cy="6710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809008"/>
              </p:ext>
            </p:extLst>
          </p:nvPr>
        </p:nvGraphicFramePr>
        <p:xfrm>
          <a:off x="3896138" y="5548106"/>
          <a:ext cx="1550506" cy="614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44" name="Formel" r:id="rId11" imgW="2571795" imgH="1162037" progId="Equation.3">
                  <p:embed/>
                </p:oleObj>
              </mc:Choice>
              <mc:Fallback>
                <p:oleObj name="Formel" r:id="rId11" imgW="2571795" imgH="1162037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6138" y="5548106"/>
                        <a:ext cx="1550506" cy="614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006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861391"/>
            <a:ext cx="8695857" cy="370908"/>
          </a:xfrm>
        </p:spPr>
        <p:txBody>
          <a:bodyPr/>
          <a:lstStyle/>
          <a:p>
            <a:r>
              <a:rPr lang="de-DE" dirty="0" smtClean="0"/>
              <a:t>KURZFRISTIGE ANGEBOTSFUNKTION DER UNTERNEHMUNG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98713"/>
            <a:ext cx="8697417" cy="4902063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KURZFRISTIGE GEWINNFUNKTION DER UNTERNEHMUNG KANN AUCH GESCHRIEBEN WERDEN ALS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DIE UNTERNEHMUNG ENTSCHEIDET NULL EINHEITEN ZU PRODUZIEREN, DANN ERLEIDET SIE EINEN VERLUST IN HÖHE DER FIXKOSTEN; DAS IST DER MAXIMALE VERLUST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UNTERNEHMUNG WIRD DAHER NUR DANN EINEN POSITIVEN OUTPUT ERZEUGEN, WENN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 WENN 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 ÄQUIVALENT, NACH DIVISION DURCH Y,</a:t>
            </a: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EINE GEWINN MAXIMIERENDE UNTERNEHMUNG WIRD DAHER KURZFRISTIG ENTLANG DES ANSTEIGENDEN ASTES DER GRENZKOSTENKURVE OBERHALB DEM MINIMUM DER VARIABLEN DURCHSCHNITTSKOSTEN ANBIETEN.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988488"/>
              </p:ext>
            </p:extLst>
          </p:nvPr>
        </p:nvGraphicFramePr>
        <p:xfrm>
          <a:off x="2518466" y="1790216"/>
          <a:ext cx="4452178" cy="263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55" name="Formel" r:id="rId3" imgW="6267405" imgH="447682" progId="Equation.3">
                  <p:embed/>
                </p:oleObj>
              </mc:Choice>
              <mc:Fallback>
                <p:oleObj name="Formel" r:id="rId3" imgW="6267405" imgH="44768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8466" y="1790216"/>
                        <a:ext cx="4452178" cy="263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640010"/>
              </p:ext>
            </p:extLst>
          </p:nvPr>
        </p:nvGraphicFramePr>
        <p:xfrm>
          <a:off x="2438401" y="2915478"/>
          <a:ext cx="3419060" cy="278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56" name="Formel" r:id="rId5" imgW="4857795" imgH="447682" progId="Equation.3">
                  <p:embed/>
                </p:oleObj>
              </mc:Choice>
              <mc:Fallback>
                <p:oleObj name="Formel" r:id="rId5" imgW="4857795" imgH="44768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1" y="2915478"/>
                        <a:ext cx="3419060" cy="278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628140"/>
              </p:ext>
            </p:extLst>
          </p:nvPr>
        </p:nvGraphicFramePr>
        <p:xfrm>
          <a:off x="2849218" y="3631096"/>
          <a:ext cx="3167270" cy="251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57" name="Formel" r:id="rId7" imgW="5076892" imgH="447682" progId="Equation.3">
                  <p:embed/>
                </p:oleObj>
              </mc:Choice>
              <mc:Fallback>
                <p:oleObj name="Formel" r:id="rId7" imgW="5076892" imgH="44768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218" y="3631096"/>
                        <a:ext cx="3167270" cy="251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4656139"/>
              </p:ext>
            </p:extLst>
          </p:nvPr>
        </p:nvGraphicFramePr>
        <p:xfrm>
          <a:off x="2968488" y="4015409"/>
          <a:ext cx="1643270" cy="265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58" name="Formel" r:id="rId9" imgW="2533784" imgH="447682" progId="Equation.3">
                  <p:embed/>
                </p:oleObj>
              </mc:Choice>
              <mc:Fallback>
                <p:oleObj name="Formel" r:id="rId9" imgW="2533784" imgH="44768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488" y="4015409"/>
                        <a:ext cx="1643270" cy="2650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428305"/>
              </p:ext>
            </p:extLst>
          </p:nvPr>
        </p:nvGraphicFramePr>
        <p:xfrm>
          <a:off x="3154019" y="4837045"/>
          <a:ext cx="2080591" cy="530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59" name="Formel" r:id="rId11" imgW="3876697" imgH="1009703" progId="Equation.3">
                  <p:embed/>
                </p:oleObj>
              </mc:Choice>
              <mc:Fallback>
                <p:oleObj name="Formel" r:id="rId11" imgW="3876697" imgH="1009703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019" y="4837045"/>
                        <a:ext cx="2080591" cy="5300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46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1056" y="825591"/>
            <a:ext cx="8695857" cy="291394"/>
          </a:xfrm>
        </p:spPr>
        <p:txBody>
          <a:bodyPr/>
          <a:lstStyle/>
          <a:p>
            <a:r>
              <a:rPr lang="de-DE" dirty="0"/>
              <a:t>DIE KURZFRISTIGE ANGEBOTSKURVE DES UNTERNEHMENS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3290" y="980663"/>
            <a:ext cx="8697417" cy="5367130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040558" y="1200150"/>
            <a:ext cx="6941234" cy="4696884"/>
            <a:chOff x="1498600" y="911225"/>
            <a:chExt cx="6941234" cy="4696884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1500188" y="1428750"/>
              <a:ext cx="0" cy="33813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500188" y="4833938"/>
              <a:ext cx="44291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" name="Arc 5"/>
            <p:cNvSpPr>
              <a:spLocks/>
            </p:cNvSpPr>
            <p:nvPr/>
          </p:nvSpPr>
          <p:spPr bwMode="auto">
            <a:xfrm rot="10800000">
              <a:off x="1936750" y="1287463"/>
              <a:ext cx="3043238" cy="2428875"/>
            </a:xfrm>
            <a:custGeom>
              <a:avLst/>
              <a:gdLst>
                <a:gd name="T0" fmla="*/ 0 w 38509"/>
                <a:gd name="T1" fmla="*/ 2147483647 h 21600"/>
                <a:gd name="T2" fmla="*/ 2147483647 w 38509"/>
                <a:gd name="T3" fmla="*/ 2147483647 h 21600"/>
                <a:gd name="T4" fmla="*/ 2147483647 w 38509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8509"/>
                <a:gd name="T10" fmla="*/ 0 h 21600"/>
                <a:gd name="T11" fmla="*/ 38509 w 385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509" h="21600" fill="none" extrusionOk="0">
                  <a:moveTo>
                    <a:pt x="0" y="8891"/>
                  </a:moveTo>
                  <a:cubicBezTo>
                    <a:pt x="4065" y="3304"/>
                    <a:pt x="10557" y="-1"/>
                    <a:pt x="17466" y="-1"/>
                  </a:cubicBezTo>
                  <a:cubicBezTo>
                    <a:pt x="27518" y="-1"/>
                    <a:pt x="36241" y="6934"/>
                    <a:pt x="38509" y="16727"/>
                  </a:cubicBezTo>
                </a:path>
                <a:path w="38509" h="21600" stroke="0" extrusionOk="0">
                  <a:moveTo>
                    <a:pt x="0" y="8891"/>
                  </a:moveTo>
                  <a:cubicBezTo>
                    <a:pt x="4065" y="3304"/>
                    <a:pt x="10557" y="-1"/>
                    <a:pt x="17466" y="-1"/>
                  </a:cubicBezTo>
                  <a:cubicBezTo>
                    <a:pt x="27518" y="-1"/>
                    <a:pt x="36241" y="6934"/>
                    <a:pt x="38509" y="16727"/>
                  </a:cubicBezTo>
                  <a:lnTo>
                    <a:pt x="17466" y="21600"/>
                  </a:lnTo>
                  <a:lnTo>
                    <a:pt x="0" y="8891"/>
                  </a:lnTo>
                  <a:close/>
                </a:path>
              </a:pathLst>
            </a:custGeom>
            <a:noFill/>
            <a:ln w="25400" cap="rnd">
              <a:solidFill>
                <a:srgbClr val="55555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" name="Arc 6"/>
            <p:cNvSpPr>
              <a:spLocks/>
            </p:cNvSpPr>
            <p:nvPr/>
          </p:nvSpPr>
          <p:spPr bwMode="auto">
            <a:xfrm rot="10800000">
              <a:off x="1520825" y="1504950"/>
              <a:ext cx="3663950" cy="2667000"/>
            </a:xfrm>
            <a:custGeom>
              <a:avLst/>
              <a:gdLst>
                <a:gd name="T0" fmla="*/ 0 w 33175"/>
                <a:gd name="T1" fmla="*/ 2147483647 h 21600"/>
                <a:gd name="T2" fmla="*/ 2147483647 w 33175"/>
                <a:gd name="T3" fmla="*/ 2147483647 h 21600"/>
                <a:gd name="T4" fmla="*/ 2147483647 w 33175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3175"/>
                <a:gd name="T10" fmla="*/ 0 h 21600"/>
                <a:gd name="T11" fmla="*/ 33175 w 3317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175" h="21600" fill="none" extrusionOk="0">
                  <a:moveTo>
                    <a:pt x="0" y="8980"/>
                  </a:moveTo>
                  <a:cubicBezTo>
                    <a:pt x="4059" y="3341"/>
                    <a:pt x="10582" y="-1"/>
                    <a:pt x="17530" y="-1"/>
                  </a:cubicBezTo>
                  <a:cubicBezTo>
                    <a:pt x="23443" y="-1"/>
                    <a:pt x="29098" y="2424"/>
                    <a:pt x="33175" y="6707"/>
                  </a:cubicBezTo>
                </a:path>
                <a:path w="33175" h="21600" stroke="0" extrusionOk="0">
                  <a:moveTo>
                    <a:pt x="0" y="8980"/>
                  </a:moveTo>
                  <a:cubicBezTo>
                    <a:pt x="4059" y="3341"/>
                    <a:pt x="10582" y="-1"/>
                    <a:pt x="17530" y="-1"/>
                  </a:cubicBezTo>
                  <a:cubicBezTo>
                    <a:pt x="23443" y="-1"/>
                    <a:pt x="29098" y="2424"/>
                    <a:pt x="33175" y="6707"/>
                  </a:cubicBezTo>
                  <a:lnTo>
                    <a:pt x="17530" y="21600"/>
                  </a:lnTo>
                  <a:lnTo>
                    <a:pt x="0" y="8980"/>
                  </a:lnTo>
                  <a:close/>
                </a:path>
              </a:pathLst>
            </a:custGeom>
            <a:noFill/>
            <a:ln w="25400" cap="rnd">
              <a:solidFill>
                <a:srgbClr val="20F90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" name="Arc 7"/>
            <p:cNvSpPr>
              <a:spLocks/>
            </p:cNvSpPr>
            <p:nvPr/>
          </p:nvSpPr>
          <p:spPr bwMode="auto">
            <a:xfrm rot="10800000">
              <a:off x="1509713" y="1716088"/>
              <a:ext cx="2514600" cy="2714625"/>
            </a:xfrm>
            <a:custGeom>
              <a:avLst/>
              <a:gdLst>
                <a:gd name="T0" fmla="*/ 0 w 38747"/>
                <a:gd name="T1" fmla="*/ 2147483647 h 21600"/>
                <a:gd name="T2" fmla="*/ 2147483647 w 38747"/>
                <a:gd name="T3" fmla="*/ 2147483647 h 21600"/>
                <a:gd name="T4" fmla="*/ 2147483647 w 38747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38747"/>
                <a:gd name="T10" fmla="*/ 0 h 21600"/>
                <a:gd name="T11" fmla="*/ 38747 w 3874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747" h="21600" fill="none" extrusionOk="0">
                  <a:moveTo>
                    <a:pt x="-1" y="18054"/>
                  </a:moveTo>
                  <a:cubicBezTo>
                    <a:pt x="1733" y="7636"/>
                    <a:pt x="10745" y="-1"/>
                    <a:pt x="21307" y="-1"/>
                  </a:cubicBezTo>
                  <a:cubicBezTo>
                    <a:pt x="28200" y="-1"/>
                    <a:pt x="34679" y="3290"/>
                    <a:pt x="38746" y="8856"/>
                  </a:cubicBezTo>
                </a:path>
                <a:path w="38747" h="21600" stroke="0" extrusionOk="0">
                  <a:moveTo>
                    <a:pt x="-1" y="18054"/>
                  </a:moveTo>
                  <a:cubicBezTo>
                    <a:pt x="1733" y="7636"/>
                    <a:pt x="10745" y="-1"/>
                    <a:pt x="21307" y="-1"/>
                  </a:cubicBezTo>
                  <a:cubicBezTo>
                    <a:pt x="28200" y="-1"/>
                    <a:pt x="34679" y="3290"/>
                    <a:pt x="38746" y="8856"/>
                  </a:cubicBezTo>
                  <a:lnTo>
                    <a:pt x="21307" y="21600"/>
                  </a:lnTo>
                  <a:lnTo>
                    <a:pt x="-1" y="18054"/>
                  </a:lnTo>
                  <a:close/>
                </a:path>
              </a:pathLst>
            </a:custGeom>
            <a:noFill/>
            <a:ln w="25400" cap="rnd">
              <a:solidFill>
                <a:srgbClr val="5F5F5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5129213" y="2787650"/>
              <a:ext cx="1040349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AVC</a:t>
              </a:r>
              <a:r>
                <a:rPr kumimoji="0" lang="en-US" altLang="de-DE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0F90F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4803347" y="2316913"/>
              <a:ext cx="807913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AC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5555"/>
                  </a:solidFill>
                  <a:effectLst/>
                  <a:uLnTx/>
                  <a:uFillTx/>
                  <a:latin typeface="Arial" pitchFamily="34" charset="0"/>
                </a:rPr>
                <a:t>(y)</a:t>
              </a: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905250" y="1704974"/>
              <a:ext cx="839974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MC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(y</a:t>
              </a:r>
              <a:r>
                <a:rPr kumimoji="0" lang="en-US" alt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itchFamily="34" charset="0"/>
                </a:rPr>
                <a:t>)</a:t>
              </a: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1498600" y="4149725"/>
              <a:ext cx="16875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6" name="Arc 12"/>
            <p:cNvSpPr>
              <a:spLocks/>
            </p:cNvSpPr>
            <p:nvPr/>
          </p:nvSpPr>
          <p:spPr bwMode="auto">
            <a:xfrm rot="10800000">
              <a:off x="2654300" y="1704975"/>
              <a:ext cx="1382713" cy="2498725"/>
            </a:xfrm>
            <a:custGeom>
              <a:avLst/>
              <a:gdLst>
                <a:gd name="T0" fmla="*/ 0 w 21307"/>
                <a:gd name="T1" fmla="*/ 2147483647 h 19885"/>
                <a:gd name="T2" fmla="*/ 2147483647 w 21307"/>
                <a:gd name="T3" fmla="*/ 0 h 19885"/>
                <a:gd name="T4" fmla="*/ 2147483647 w 21307"/>
                <a:gd name="T5" fmla="*/ 2147483647 h 19885"/>
                <a:gd name="T6" fmla="*/ 0 60000 65536"/>
                <a:gd name="T7" fmla="*/ 0 60000 65536"/>
                <a:gd name="T8" fmla="*/ 0 60000 65536"/>
                <a:gd name="T9" fmla="*/ 0 w 21307"/>
                <a:gd name="T10" fmla="*/ 0 h 19885"/>
                <a:gd name="T11" fmla="*/ 21307 w 21307"/>
                <a:gd name="T12" fmla="*/ 19885 h 198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07" h="19885" fill="none" extrusionOk="0">
                  <a:moveTo>
                    <a:pt x="-1" y="16339"/>
                  </a:moveTo>
                  <a:cubicBezTo>
                    <a:pt x="1212" y="9049"/>
                    <a:pt x="6068" y="2886"/>
                    <a:pt x="12872" y="0"/>
                  </a:cubicBezTo>
                </a:path>
                <a:path w="21307" h="19885" stroke="0" extrusionOk="0">
                  <a:moveTo>
                    <a:pt x="-1" y="16339"/>
                  </a:moveTo>
                  <a:cubicBezTo>
                    <a:pt x="1212" y="9049"/>
                    <a:pt x="6068" y="2886"/>
                    <a:pt x="12872" y="0"/>
                  </a:cubicBezTo>
                  <a:lnTo>
                    <a:pt x="21307" y="19885"/>
                  </a:lnTo>
                  <a:lnTo>
                    <a:pt x="-1" y="16339"/>
                  </a:lnTo>
                  <a:close/>
                </a:path>
              </a:pathLst>
            </a:custGeom>
            <a:noFill/>
            <a:ln w="50800" cap="rnd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1738313" y="5268913"/>
              <a:ext cx="3308598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anose="020B0604020202020204" pitchFamily="34" charset="0"/>
                </a:rPr>
                <a:t>p &lt; AVC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anose="020B0604020202020204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anose="020B0604020202020204" pitchFamily="34" charset="0"/>
                </a:rPr>
                <a:t>(y)                      </a:t>
              </a:r>
              <a:r>
                <a:rPr kumimoji="0" lang="en-US" altLang="de-DE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anose="020B0604020202020204" pitchFamily="34" charset="0"/>
                </a:rPr>
                <a:t>y</a:t>
              </a:r>
              <a:r>
                <a:rPr kumimoji="0" lang="en-US" altLang="de-DE" sz="16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anose="020B0604020202020204" pitchFamily="34" charset="0"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anose="020B0604020202020204" pitchFamily="34" charset="0"/>
                </a:rPr>
                <a:t>* = 0. </a:t>
              </a:r>
            </a:p>
          </p:txBody>
        </p:sp>
        <p:sp>
          <p:nvSpPr>
            <p:cNvPr id="18" name="AutoShape 14"/>
            <p:cNvSpPr>
              <a:spLocks noChangeArrowheads="1"/>
            </p:cNvSpPr>
            <p:nvPr/>
          </p:nvSpPr>
          <p:spPr bwMode="auto">
            <a:xfrm>
              <a:off x="3083728" y="5380545"/>
              <a:ext cx="940585" cy="115931"/>
            </a:xfrm>
            <a:prstGeom prst="rightArrow">
              <a:avLst>
                <a:gd name="adj1" fmla="val 50000"/>
                <a:gd name="adj2" fmla="val 213428"/>
              </a:avLst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3179762" y="4085432"/>
              <a:ext cx="173037" cy="1730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1512888" y="4149725"/>
              <a:ext cx="0" cy="663575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4408281" y="4136231"/>
              <a:ext cx="4031553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DIE KURZFRISTIGE</a:t>
              </a:r>
              <a:r>
                <a:rPr kumimoji="0" lang="de-AT" altLang="de-DE" sz="1600" b="1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ANGEBOTSKURVE</a:t>
              </a:r>
            </a:p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AT" altLang="de-DE" sz="1600" kern="0" baseline="0" dirty="0" smtClean="0">
                  <a:solidFill>
                    <a:srgbClr val="000000"/>
                  </a:solidFill>
                </a:rPr>
                <a:t>DES</a:t>
              </a:r>
              <a:r>
                <a:rPr lang="de-AT" altLang="de-DE" sz="1600" kern="0" dirty="0" smtClean="0">
                  <a:solidFill>
                    <a:srgbClr val="000000"/>
                  </a:solidFill>
                </a:rPr>
                <a:t> UNTERNEHMENS.</a:t>
              </a:r>
              <a:endPara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H="1" flipV="1">
              <a:off x="3905250" y="3095625"/>
              <a:ext cx="547688" cy="133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>
              <a:off x="1658766" y="4572000"/>
              <a:ext cx="2833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5765800" y="4827588"/>
              <a:ext cx="299762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y</a:t>
              </a: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024188" y="911225"/>
              <a:ext cx="3473708" cy="33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 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&gt;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AVC</a:t>
              </a:r>
              <a:r>
                <a:rPr kumimoji="0" lang="en-US" altLang="de-DE" sz="16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(y)                         </a:t>
              </a:r>
              <a:r>
                <a:rPr kumimoji="0" lang="en-US" altLang="de-DE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y</a:t>
              </a:r>
              <a:r>
                <a:rPr kumimoji="0" lang="en-US" altLang="de-DE" sz="16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en-US" altLang="de-D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* &gt; 0. </a:t>
              </a:r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>
              <a:off x="4452247" y="1030541"/>
              <a:ext cx="968582" cy="100564"/>
            </a:xfrm>
            <a:prstGeom prst="rightArrow">
              <a:avLst>
                <a:gd name="adj1" fmla="val 50000"/>
                <a:gd name="adj2" fmla="val 213427"/>
              </a:avLst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u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1363" indent="-28575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1413" indent="-228600" defTabSz="912813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charset="2"/>
                <a:buChar char="v"/>
                <a:defRPr sz="3200" b="1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598613" indent="-228600" defTabSz="912813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5813" indent="-228600" defTabSz="912813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30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02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74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4613" indent="-228600" defTabSz="91281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marL="0" marR="0" lvl="0" indent="0" defTabSz="912813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3200" b="1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1614002" y="1641949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€</a:t>
            </a:r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2668458" y="2205407"/>
            <a:ext cx="183704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STILLLEGUNGS-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PUNKT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3489946" y="2600325"/>
            <a:ext cx="238125" cy="17383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4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920</Words>
  <Application>Microsoft Office PowerPoint</Application>
  <PresentationFormat>A4-Papier (210x297 mm)</PresentationFormat>
  <Paragraphs>252</Paragraphs>
  <Slides>19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7" baseType="lpstr">
      <vt:lpstr>Times New Roman</vt:lpstr>
      <vt:lpstr>Monotype Sorts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23. Kapitel</vt:lpstr>
      <vt:lpstr>UNTERNEHMENSENTSCHEIDUNG UND MARKTVERHÄLTNISSE</vt:lpstr>
      <vt:lpstr>MARKTFORMEN</vt:lpstr>
      <vt:lpstr>Preisfestsetzung des unternehmens bei vollkommener konkurrenz</vt:lpstr>
      <vt:lpstr>Marktnachfrage und marktangebot, UNTERNEHMENSNACHFRAGE</vt:lpstr>
      <vt:lpstr>DIE UNTERNEHMUNG IST RELATIV ZUM GESAMTMARKT KLEIN</vt:lpstr>
      <vt:lpstr>GEWINNMAXIMIERUNG</vt:lpstr>
      <vt:lpstr>KURZFRISTIGE ANGEBOTSFUNKTION DER UNTERNEHMUNG </vt:lpstr>
      <vt:lpstr>DIE KURZFRISTIGE ANGEBOTSKURVE DES UNTERNEHMENS </vt:lpstr>
      <vt:lpstr>LANGFRISTIGE ANGEBOTSFUNKTION DER UNTERNEHMUNG </vt:lpstr>
      <vt:lpstr>Die langfristige angebotskurve der unternehmung </vt:lpstr>
      <vt:lpstr>KURFRISTIGE GEWINNMAXIMIERUNG (1)</vt:lpstr>
      <vt:lpstr>KURFRISTIGE GEWINNMAXIMIERUNG (2)</vt:lpstr>
      <vt:lpstr>KURFRISTIGE GEWINNMAXIMIERUNG (3)</vt:lpstr>
      <vt:lpstr>KURFRISTIGE GEWINNMAXIMIERUNG (4)</vt:lpstr>
      <vt:lpstr>KURZ- UND LANGFRISTIGE ANGEBOTSKURVEN</vt:lpstr>
      <vt:lpstr>PRODUZENTENRENTE (ps) – GRAFISCH </vt:lpstr>
      <vt:lpstr>PRODUZENTENRENTE (ps) – ALGEBRAISCH </vt:lpstr>
      <vt:lpstr>PRODUZENTENRENTE – GRAFISCH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2016-08-17T09:24:03Z</dcterms:modified>
</cp:coreProperties>
</file>